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98" r:id="rId2"/>
    <p:sldId id="276" r:id="rId3"/>
    <p:sldId id="277" r:id="rId4"/>
    <p:sldId id="261" r:id="rId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B76"/>
    <a:srgbClr val="FFFEFF"/>
    <a:srgbClr val="470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29" autoAdjust="0"/>
    <p:restoredTop sz="80494" autoAdjust="0"/>
  </p:normalViewPr>
  <p:slideViewPr>
    <p:cSldViewPr snapToGrid="0" showGuides="1">
      <p:cViewPr varScale="1">
        <p:scale>
          <a:sx n="46" d="100"/>
          <a:sy n="46" d="100"/>
        </p:scale>
        <p:origin x="600" y="7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928" y="21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0" name="Shape 44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8" name="Shape 48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1903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5E55BA-EB5B-158D-1972-E4F3E112B5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00292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A5DFB-6A4D-E242-A036-2CFB539FC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4441826"/>
            <a:ext cx="18288000" cy="4775200"/>
          </a:xfrm>
        </p:spPr>
        <p:txBody>
          <a:bodyPr anchor="b"/>
          <a:lstStyle>
            <a:lvl1pPr algn="ctr">
              <a:defRPr sz="12000" b="1" i="0">
                <a:latin typeface="Gilroy ExtraBold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88335-29B2-7D4C-A178-92B76E768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9401176"/>
            <a:ext cx="18288000" cy="1621728"/>
          </a:xfrm>
        </p:spPr>
        <p:txBody>
          <a:bodyPr/>
          <a:lstStyle>
            <a:lvl1pPr marL="0" indent="0" algn="ctr">
              <a:buNone/>
              <a:defRPr sz="4800" b="0" i="0">
                <a:latin typeface="Gilroy" pitchFamily="2" charset="77"/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C6CD0-1BC6-3440-A5EB-CFB713AAF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Gilroy" pitchFamily="2" charset="77"/>
              </a:defRPr>
            </a:lvl1pPr>
          </a:lstStyle>
          <a:p>
            <a:fld id="{57D37FE5-8511-6C42-974D-2CAA05593E34}" type="datetimeFigureOut">
              <a:rPr lang="fi-FI" smtClean="0"/>
              <a:pPr/>
              <a:t>11.1.2024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4BC51-D1F2-8F49-A9CD-397ECB53D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Gilroy" pitchFamily="2" charset="77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726A1-F5EE-B040-8805-7F719DB61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39589" y="13081000"/>
            <a:ext cx="492122" cy="471924"/>
          </a:xfr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</a:lstStyle>
          <a:p>
            <a:fld id="{54649524-6D06-1344-8E9E-41655F68267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C87D976A-C7EC-FC46-BB3C-1F57A2E938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37900" y="2403476"/>
            <a:ext cx="21082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66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D75AE-5619-EF4C-B237-EF5CB9073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100" y="2044930"/>
            <a:ext cx="17463424" cy="1193569"/>
          </a:xfrm>
        </p:spPr>
        <p:txBody>
          <a:bodyPr>
            <a:noAutofit/>
          </a:bodyPr>
          <a:lstStyle>
            <a:lvl1pPr algn="l">
              <a:defRPr sz="8000" b="0" i="0">
                <a:latin typeface="Gilroy ExtraBold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5D819-3D41-394D-AA0C-14547D121F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399" y="3651250"/>
            <a:ext cx="21698989" cy="7787376"/>
          </a:xfr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39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C6CD0-1BC6-3440-A5EB-CFB713AAF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Gilroy" pitchFamily="2" charset="77"/>
              </a:defRPr>
            </a:lvl1pPr>
          </a:lstStyle>
          <a:p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4BC51-D1F2-8F49-A9CD-397ECB53D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Gilroy" pitchFamily="2" charset="77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726A1-F5EE-B040-8805-7F719DB61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39589" y="13081000"/>
            <a:ext cx="492122" cy="471924"/>
          </a:xfr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</a:lstStyle>
          <a:p>
            <a:fld id="{54649524-6D06-1344-8E9E-41655F68267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0F8A24-AAF9-9A47-A646-854AE90756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788423" y="4921010"/>
            <a:ext cx="6807154" cy="266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56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59" r:id="rId3"/>
    <p:sldLayoutId id="2147483667" r:id="rId4"/>
    <p:sldLayoutId id="2147483662" r:id="rId5"/>
  </p:sldLayoutIdLst>
  <p:transition spd="med"/>
  <p:txStyles>
    <p:title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eaLnBrk="1" latinLnBrk="0" hangingPunct="1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eaLnBrk="1" latinLnBrk="0" hangingPunct="1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eaLnBrk="1" latinLnBrk="0" hangingPunct="1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eaLnBrk="1" latinLnBrk="0" hangingPunct="1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eaLnBrk="1" latinLnBrk="0" hangingPunct="1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eaLnBrk="1" latinLnBrk="0" hangingPunct="1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eaLnBrk="1" latinLnBrk="0" hangingPunct="1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eaLnBrk="1" latinLnBrk="0" hangingPunct="1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eaLnBrk="1" latinLnBrk="0" hangingPunct="1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liisi.fi/-/krp-selvitti-torkeita-ihmiskaupparikosepailyja-rakennusalall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AA92824D-04E7-468A-AC92-914AFC360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E85F82-3E47-2F46-8AF7-F886AB610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171" y="4070546"/>
            <a:ext cx="22762346" cy="4913656"/>
          </a:xfrm>
        </p:spPr>
        <p:txBody>
          <a:bodyPr>
            <a:normAutofit/>
          </a:bodyPr>
          <a:lstStyle/>
          <a:p>
            <a:r>
              <a:rPr lang="en-US" sz="8000" dirty="0"/>
              <a:t>ELECT-THB </a:t>
            </a:r>
            <a:r>
              <a:rPr lang="en-US" sz="8000" dirty="0" err="1"/>
              <a:t>Visuaalinen</a:t>
            </a:r>
            <a:r>
              <a:rPr lang="en-US" sz="8000" dirty="0"/>
              <a:t> </a:t>
            </a:r>
            <a:r>
              <a:rPr lang="en-US" sz="8000" dirty="0" err="1"/>
              <a:t>työkalu</a:t>
            </a:r>
            <a:endParaRPr lang="fi-FI" sz="9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8B6EE9-396F-3849-925E-E2B7F67BD3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8402364"/>
            <a:ext cx="18288000" cy="1621728"/>
          </a:xfrm>
        </p:spPr>
        <p:txBody>
          <a:bodyPr>
            <a:normAutofit fontScale="70000" lnSpcReduction="20000"/>
          </a:bodyPr>
          <a:lstStyle/>
          <a:p>
            <a:endParaRPr lang="fi-FI" dirty="0"/>
          </a:p>
          <a:p>
            <a:r>
              <a:rPr lang="fi-FI" dirty="0"/>
              <a:t>31.05.2023</a:t>
            </a:r>
          </a:p>
        </p:txBody>
      </p:sp>
    </p:spTree>
    <p:extLst>
      <p:ext uri="{BB962C8B-B14F-4D97-AF65-F5344CB8AC3E}">
        <p14:creationId xmlns:p14="http://schemas.microsoft.com/office/powerpoint/2010/main" val="276755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Line"/>
          <p:cNvSpPr/>
          <p:nvPr/>
        </p:nvSpPr>
        <p:spPr>
          <a:xfrm>
            <a:off x="10926016" y="7583549"/>
            <a:ext cx="838725" cy="4457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" y="0"/>
                </a:moveTo>
                <a:lnTo>
                  <a:pt x="0" y="17484"/>
                </a:lnTo>
                <a:cubicBezTo>
                  <a:pt x="325" y="18807"/>
                  <a:pt x="3844" y="20030"/>
                  <a:pt x="9555" y="20804"/>
                </a:cubicBezTo>
                <a:cubicBezTo>
                  <a:pt x="13080" y="21281"/>
                  <a:pt x="17262" y="21558"/>
                  <a:pt x="21600" y="21600"/>
                </a:cubicBezTo>
              </a:path>
            </a:pathLst>
          </a:custGeom>
          <a:ln w="63500">
            <a:solidFill>
              <a:srgbClr val="EF8E3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EF8E34"/>
                </a:solidFill>
              </a:defRPr>
            </a:pPr>
            <a:endParaRPr>
              <a:latin typeface="Gilroy Bold" panose="00000800000000000000" pitchFamily="50" charset="0"/>
            </a:endParaRPr>
          </a:p>
        </p:txBody>
      </p:sp>
      <p:sp>
        <p:nvSpPr>
          <p:cNvPr id="403" name="Rectangle"/>
          <p:cNvSpPr/>
          <p:nvPr/>
        </p:nvSpPr>
        <p:spPr>
          <a:xfrm>
            <a:off x="18382747" y="7597822"/>
            <a:ext cx="5326278" cy="5456883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>
              <a:latin typeface="Gilroy Bold" panose="00000800000000000000" pitchFamily="50" charset="0"/>
            </a:endParaRPr>
          </a:p>
        </p:txBody>
      </p:sp>
      <p:sp>
        <p:nvSpPr>
          <p:cNvPr id="404" name="Rectangle"/>
          <p:cNvSpPr/>
          <p:nvPr/>
        </p:nvSpPr>
        <p:spPr>
          <a:xfrm>
            <a:off x="17720767" y="5270620"/>
            <a:ext cx="5988258" cy="2314503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>
              <a:latin typeface="Gilroy Bold" panose="00000800000000000000" pitchFamily="50" charset="0"/>
            </a:endParaRPr>
          </a:p>
        </p:txBody>
      </p:sp>
      <p:sp>
        <p:nvSpPr>
          <p:cNvPr id="405" name="Rectangle"/>
          <p:cNvSpPr/>
          <p:nvPr/>
        </p:nvSpPr>
        <p:spPr>
          <a:xfrm>
            <a:off x="16657860" y="2547049"/>
            <a:ext cx="7051166" cy="2704522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>
              <a:latin typeface="Gilroy Bold" panose="00000800000000000000" pitchFamily="50" charset="0"/>
            </a:endParaRPr>
          </a:p>
        </p:txBody>
      </p:sp>
      <p:sp>
        <p:nvSpPr>
          <p:cNvPr id="406" name="Rectangle"/>
          <p:cNvSpPr/>
          <p:nvPr/>
        </p:nvSpPr>
        <p:spPr>
          <a:xfrm>
            <a:off x="663791" y="7597822"/>
            <a:ext cx="5326278" cy="5456883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>
              <a:latin typeface="Gilroy Bold" panose="00000800000000000000" pitchFamily="50" charset="0"/>
            </a:endParaRPr>
          </a:p>
        </p:txBody>
      </p:sp>
      <p:sp>
        <p:nvSpPr>
          <p:cNvPr id="407" name="Rectangle"/>
          <p:cNvSpPr/>
          <p:nvPr/>
        </p:nvSpPr>
        <p:spPr>
          <a:xfrm>
            <a:off x="663791" y="5270620"/>
            <a:ext cx="5988258" cy="2314503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 dirty="0">
              <a:latin typeface="Gilroy Bold" panose="00000800000000000000" pitchFamily="50" charset="0"/>
            </a:endParaRPr>
          </a:p>
        </p:txBody>
      </p:sp>
      <p:sp>
        <p:nvSpPr>
          <p:cNvPr id="408" name="Rectangle"/>
          <p:cNvSpPr/>
          <p:nvPr/>
        </p:nvSpPr>
        <p:spPr>
          <a:xfrm>
            <a:off x="663791" y="2547049"/>
            <a:ext cx="7051166" cy="2704522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r>
              <a:rPr lang="fi-FI" dirty="0">
                <a:latin typeface="Gilroy Bold" panose="00000800000000000000" pitchFamily="50" charset="0"/>
              </a:rPr>
              <a:t>Muut huomiot</a:t>
            </a:r>
            <a:endParaRPr dirty="0">
              <a:latin typeface="Gilroy Bold" panose="00000800000000000000" pitchFamily="50" charset="0"/>
            </a:endParaRPr>
          </a:p>
        </p:txBody>
      </p:sp>
      <p:sp>
        <p:nvSpPr>
          <p:cNvPr id="409" name="Rectangle"/>
          <p:cNvSpPr/>
          <p:nvPr/>
        </p:nvSpPr>
        <p:spPr>
          <a:xfrm>
            <a:off x="6000326" y="7591472"/>
            <a:ext cx="12383348" cy="5469583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>
              <a:latin typeface="Gilroy Bold" panose="00000800000000000000" pitchFamily="50" charset="0"/>
            </a:endParaRPr>
          </a:p>
        </p:txBody>
      </p:sp>
      <p:sp>
        <p:nvSpPr>
          <p:cNvPr id="410" name="Rectangle"/>
          <p:cNvSpPr/>
          <p:nvPr/>
        </p:nvSpPr>
        <p:spPr>
          <a:xfrm>
            <a:off x="6649722" y="5254749"/>
            <a:ext cx="11084556" cy="2336724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>
              <a:latin typeface="Gilroy Bold" panose="00000800000000000000" pitchFamily="50" charset="0"/>
            </a:endParaRPr>
          </a:p>
        </p:txBody>
      </p:sp>
      <p:sp>
        <p:nvSpPr>
          <p:cNvPr id="411" name="Rectangle"/>
          <p:cNvSpPr/>
          <p:nvPr/>
        </p:nvSpPr>
        <p:spPr>
          <a:xfrm>
            <a:off x="7730307" y="2547049"/>
            <a:ext cx="8923386" cy="2704522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>
              <a:latin typeface="Gilroy Bold" panose="00000800000000000000" pitchFamily="50" charset="0"/>
            </a:endParaRPr>
          </a:p>
        </p:txBody>
      </p:sp>
      <p:sp>
        <p:nvSpPr>
          <p:cNvPr id="412" name="Line"/>
          <p:cNvSpPr/>
          <p:nvPr/>
        </p:nvSpPr>
        <p:spPr>
          <a:xfrm>
            <a:off x="644741" y="7585122"/>
            <a:ext cx="5326278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>
              <a:latin typeface="Gilroy Bold" panose="00000800000000000000" pitchFamily="50" charset="0"/>
            </a:endParaRPr>
          </a:p>
        </p:txBody>
      </p:sp>
      <p:sp>
        <p:nvSpPr>
          <p:cNvPr id="413" name="Line"/>
          <p:cNvSpPr/>
          <p:nvPr/>
        </p:nvSpPr>
        <p:spPr>
          <a:xfrm flipV="1">
            <a:off x="10926013" y="2568580"/>
            <a:ext cx="1" cy="4987920"/>
          </a:xfrm>
          <a:prstGeom prst="line">
            <a:avLst/>
          </a:prstGeom>
          <a:ln w="63500">
            <a:solidFill>
              <a:srgbClr val="EF8E34">
                <a:alpha val="27008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EF8E34"/>
                </a:solidFill>
              </a:defRPr>
            </a:pPr>
            <a:endParaRPr>
              <a:latin typeface="Gilroy Bold" panose="00000800000000000000" pitchFamily="50" charset="0"/>
            </a:endParaRPr>
          </a:p>
        </p:txBody>
      </p:sp>
      <p:sp>
        <p:nvSpPr>
          <p:cNvPr id="414" name="Hotel"/>
          <p:cNvSpPr/>
          <p:nvPr/>
        </p:nvSpPr>
        <p:spPr>
          <a:xfrm>
            <a:off x="10387270" y="801170"/>
            <a:ext cx="1426559" cy="1726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45" y="0"/>
                </a:moveTo>
                <a:lnTo>
                  <a:pt x="3845" y="21600"/>
                </a:lnTo>
                <a:lnTo>
                  <a:pt x="9622" y="21600"/>
                </a:lnTo>
                <a:lnTo>
                  <a:pt x="9622" y="17888"/>
                </a:lnTo>
                <a:lnTo>
                  <a:pt x="11892" y="17888"/>
                </a:lnTo>
                <a:lnTo>
                  <a:pt x="11892" y="21600"/>
                </a:lnTo>
                <a:lnTo>
                  <a:pt x="13548" y="21600"/>
                </a:lnTo>
                <a:lnTo>
                  <a:pt x="13548" y="17888"/>
                </a:lnTo>
                <a:lnTo>
                  <a:pt x="15817" y="17888"/>
                </a:lnTo>
                <a:lnTo>
                  <a:pt x="15817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3845" y="0"/>
                </a:lnTo>
                <a:close/>
                <a:moveTo>
                  <a:pt x="0" y="1697"/>
                </a:moveTo>
                <a:lnTo>
                  <a:pt x="0" y="11543"/>
                </a:lnTo>
                <a:lnTo>
                  <a:pt x="2976" y="11543"/>
                </a:lnTo>
                <a:lnTo>
                  <a:pt x="2976" y="1697"/>
                </a:lnTo>
                <a:lnTo>
                  <a:pt x="0" y="1697"/>
                </a:lnTo>
                <a:close/>
                <a:moveTo>
                  <a:pt x="5704" y="1707"/>
                </a:moveTo>
                <a:lnTo>
                  <a:pt x="7975" y="1707"/>
                </a:lnTo>
                <a:lnTo>
                  <a:pt x="7975" y="3582"/>
                </a:lnTo>
                <a:lnTo>
                  <a:pt x="5704" y="3582"/>
                </a:lnTo>
                <a:lnTo>
                  <a:pt x="5704" y="1707"/>
                </a:lnTo>
                <a:close/>
                <a:moveTo>
                  <a:pt x="9622" y="1707"/>
                </a:moveTo>
                <a:lnTo>
                  <a:pt x="11892" y="1707"/>
                </a:lnTo>
                <a:lnTo>
                  <a:pt x="11892" y="3582"/>
                </a:lnTo>
                <a:lnTo>
                  <a:pt x="9622" y="3582"/>
                </a:lnTo>
                <a:lnTo>
                  <a:pt x="9622" y="1707"/>
                </a:lnTo>
                <a:close/>
                <a:moveTo>
                  <a:pt x="13548" y="1707"/>
                </a:moveTo>
                <a:lnTo>
                  <a:pt x="15817" y="1707"/>
                </a:lnTo>
                <a:lnTo>
                  <a:pt x="15817" y="3582"/>
                </a:lnTo>
                <a:lnTo>
                  <a:pt x="13548" y="3582"/>
                </a:lnTo>
                <a:lnTo>
                  <a:pt x="13548" y="1707"/>
                </a:lnTo>
                <a:close/>
                <a:moveTo>
                  <a:pt x="17473" y="1707"/>
                </a:moveTo>
                <a:lnTo>
                  <a:pt x="19742" y="1707"/>
                </a:lnTo>
                <a:lnTo>
                  <a:pt x="19742" y="3582"/>
                </a:lnTo>
                <a:lnTo>
                  <a:pt x="17473" y="3582"/>
                </a:lnTo>
                <a:lnTo>
                  <a:pt x="17473" y="1707"/>
                </a:lnTo>
                <a:close/>
                <a:moveTo>
                  <a:pt x="1490" y="2307"/>
                </a:moveTo>
                <a:lnTo>
                  <a:pt x="1727" y="2906"/>
                </a:lnTo>
                <a:lnTo>
                  <a:pt x="2486" y="2906"/>
                </a:lnTo>
                <a:lnTo>
                  <a:pt x="1871" y="3275"/>
                </a:lnTo>
                <a:lnTo>
                  <a:pt x="2106" y="3874"/>
                </a:lnTo>
                <a:lnTo>
                  <a:pt x="1490" y="3508"/>
                </a:lnTo>
                <a:lnTo>
                  <a:pt x="877" y="3874"/>
                </a:lnTo>
                <a:lnTo>
                  <a:pt x="1112" y="3275"/>
                </a:lnTo>
                <a:lnTo>
                  <a:pt x="497" y="2906"/>
                </a:lnTo>
                <a:lnTo>
                  <a:pt x="1255" y="2906"/>
                </a:lnTo>
                <a:lnTo>
                  <a:pt x="1490" y="2307"/>
                </a:lnTo>
                <a:close/>
                <a:moveTo>
                  <a:pt x="1490" y="4528"/>
                </a:moveTo>
                <a:lnTo>
                  <a:pt x="1727" y="5129"/>
                </a:lnTo>
                <a:lnTo>
                  <a:pt x="2486" y="5129"/>
                </a:lnTo>
                <a:lnTo>
                  <a:pt x="1871" y="5495"/>
                </a:lnTo>
                <a:lnTo>
                  <a:pt x="2106" y="6095"/>
                </a:lnTo>
                <a:lnTo>
                  <a:pt x="1490" y="5728"/>
                </a:lnTo>
                <a:lnTo>
                  <a:pt x="877" y="6095"/>
                </a:lnTo>
                <a:lnTo>
                  <a:pt x="1112" y="5495"/>
                </a:lnTo>
                <a:lnTo>
                  <a:pt x="497" y="5129"/>
                </a:lnTo>
                <a:lnTo>
                  <a:pt x="1255" y="5129"/>
                </a:lnTo>
                <a:lnTo>
                  <a:pt x="1490" y="4528"/>
                </a:lnTo>
                <a:close/>
                <a:moveTo>
                  <a:pt x="5704" y="4987"/>
                </a:moveTo>
                <a:lnTo>
                  <a:pt x="7975" y="4987"/>
                </a:lnTo>
                <a:lnTo>
                  <a:pt x="7975" y="6863"/>
                </a:lnTo>
                <a:lnTo>
                  <a:pt x="5704" y="6863"/>
                </a:lnTo>
                <a:lnTo>
                  <a:pt x="5704" y="4987"/>
                </a:lnTo>
                <a:close/>
                <a:moveTo>
                  <a:pt x="9622" y="4987"/>
                </a:moveTo>
                <a:lnTo>
                  <a:pt x="11892" y="4987"/>
                </a:lnTo>
                <a:lnTo>
                  <a:pt x="11892" y="6863"/>
                </a:lnTo>
                <a:lnTo>
                  <a:pt x="9622" y="6863"/>
                </a:lnTo>
                <a:lnTo>
                  <a:pt x="9622" y="4987"/>
                </a:lnTo>
                <a:close/>
                <a:moveTo>
                  <a:pt x="13548" y="4987"/>
                </a:moveTo>
                <a:lnTo>
                  <a:pt x="15817" y="4987"/>
                </a:lnTo>
                <a:lnTo>
                  <a:pt x="15817" y="6863"/>
                </a:lnTo>
                <a:lnTo>
                  <a:pt x="13548" y="6863"/>
                </a:lnTo>
                <a:lnTo>
                  <a:pt x="13548" y="4987"/>
                </a:lnTo>
                <a:close/>
                <a:moveTo>
                  <a:pt x="17473" y="4987"/>
                </a:moveTo>
                <a:lnTo>
                  <a:pt x="19742" y="4987"/>
                </a:lnTo>
                <a:lnTo>
                  <a:pt x="19742" y="6863"/>
                </a:lnTo>
                <a:lnTo>
                  <a:pt x="17473" y="6863"/>
                </a:lnTo>
                <a:lnTo>
                  <a:pt x="17473" y="4987"/>
                </a:lnTo>
                <a:close/>
                <a:moveTo>
                  <a:pt x="1490" y="6939"/>
                </a:moveTo>
                <a:lnTo>
                  <a:pt x="1727" y="7539"/>
                </a:lnTo>
                <a:lnTo>
                  <a:pt x="2486" y="7539"/>
                </a:lnTo>
                <a:lnTo>
                  <a:pt x="1871" y="7905"/>
                </a:lnTo>
                <a:lnTo>
                  <a:pt x="2106" y="8507"/>
                </a:lnTo>
                <a:lnTo>
                  <a:pt x="1490" y="8138"/>
                </a:lnTo>
                <a:lnTo>
                  <a:pt x="877" y="8507"/>
                </a:lnTo>
                <a:lnTo>
                  <a:pt x="1112" y="7905"/>
                </a:lnTo>
                <a:lnTo>
                  <a:pt x="497" y="7539"/>
                </a:lnTo>
                <a:lnTo>
                  <a:pt x="1255" y="7539"/>
                </a:lnTo>
                <a:lnTo>
                  <a:pt x="1490" y="6939"/>
                </a:lnTo>
                <a:close/>
                <a:moveTo>
                  <a:pt x="5704" y="8274"/>
                </a:moveTo>
                <a:lnTo>
                  <a:pt x="7975" y="8274"/>
                </a:lnTo>
                <a:lnTo>
                  <a:pt x="7975" y="10148"/>
                </a:lnTo>
                <a:lnTo>
                  <a:pt x="5704" y="10148"/>
                </a:lnTo>
                <a:lnTo>
                  <a:pt x="5704" y="8274"/>
                </a:lnTo>
                <a:close/>
                <a:moveTo>
                  <a:pt x="9622" y="8274"/>
                </a:moveTo>
                <a:lnTo>
                  <a:pt x="11892" y="8274"/>
                </a:lnTo>
                <a:lnTo>
                  <a:pt x="11892" y="10148"/>
                </a:lnTo>
                <a:lnTo>
                  <a:pt x="9622" y="10148"/>
                </a:lnTo>
                <a:lnTo>
                  <a:pt x="9622" y="8274"/>
                </a:lnTo>
                <a:close/>
                <a:moveTo>
                  <a:pt x="13548" y="8274"/>
                </a:moveTo>
                <a:lnTo>
                  <a:pt x="15817" y="8274"/>
                </a:lnTo>
                <a:lnTo>
                  <a:pt x="15817" y="10148"/>
                </a:lnTo>
                <a:lnTo>
                  <a:pt x="13548" y="10148"/>
                </a:lnTo>
                <a:lnTo>
                  <a:pt x="13548" y="8274"/>
                </a:lnTo>
                <a:close/>
                <a:moveTo>
                  <a:pt x="17473" y="8274"/>
                </a:moveTo>
                <a:lnTo>
                  <a:pt x="19742" y="8274"/>
                </a:lnTo>
                <a:lnTo>
                  <a:pt x="19742" y="10148"/>
                </a:lnTo>
                <a:lnTo>
                  <a:pt x="17473" y="10148"/>
                </a:lnTo>
                <a:lnTo>
                  <a:pt x="17473" y="8274"/>
                </a:lnTo>
                <a:close/>
                <a:moveTo>
                  <a:pt x="1490" y="9224"/>
                </a:moveTo>
                <a:lnTo>
                  <a:pt x="1727" y="9824"/>
                </a:lnTo>
                <a:lnTo>
                  <a:pt x="2486" y="9824"/>
                </a:lnTo>
                <a:lnTo>
                  <a:pt x="1871" y="10192"/>
                </a:lnTo>
                <a:lnTo>
                  <a:pt x="2106" y="10792"/>
                </a:lnTo>
                <a:lnTo>
                  <a:pt x="1490" y="10425"/>
                </a:lnTo>
                <a:lnTo>
                  <a:pt x="877" y="10792"/>
                </a:lnTo>
                <a:lnTo>
                  <a:pt x="1112" y="10192"/>
                </a:lnTo>
                <a:lnTo>
                  <a:pt x="497" y="9824"/>
                </a:lnTo>
                <a:lnTo>
                  <a:pt x="1255" y="9824"/>
                </a:lnTo>
                <a:lnTo>
                  <a:pt x="1490" y="9224"/>
                </a:lnTo>
                <a:close/>
                <a:moveTo>
                  <a:pt x="5704" y="11553"/>
                </a:moveTo>
                <a:lnTo>
                  <a:pt x="7975" y="11553"/>
                </a:lnTo>
                <a:lnTo>
                  <a:pt x="7975" y="13429"/>
                </a:lnTo>
                <a:lnTo>
                  <a:pt x="5704" y="13429"/>
                </a:lnTo>
                <a:lnTo>
                  <a:pt x="5704" y="11553"/>
                </a:lnTo>
                <a:close/>
                <a:moveTo>
                  <a:pt x="9622" y="11553"/>
                </a:moveTo>
                <a:lnTo>
                  <a:pt x="11892" y="11553"/>
                </a:lnTo>
                <a:lnTo>
                  <a:pt x="11892" y="13429"/>
                </a:lnTo>
                <a:lnTo>
                  <a:pt x="9622" y="13429"/>
                </a:lnTo>
                <a:lnTo>
                  <a:pt x="9622" y="11553"/>
                </a:lnTo>
                <a:close/>
                <a:moveTo>
                  <a:pt x="13548" y="11553"/>
                </a:moveTo>
                <a:lnTo>
                  <a:pt x="15817" y="11553"/>
                </a:lnTo>
                <a:lnTo>
                  <a:pt x="15817" y="13429"/>
                </a:lnTo>
                <a:lnTo>
                  <a:pt x="13548" y="13429"/>
                </a:lnTo>
                <a:lnTo>
                  <a:pt x="13548" y="11553"/>
                </a:lnTo>
                <a:close/>
                <a:moveTo>
                  <a:pt x="17473" y="11553"/>
                </a:moveTo>
                <a:lnTo>
                  <a:pt x="19742" y="11553"/>
                </a:lnTo>
                <a:lnTo>
                  <a:pt x="19742" y="13429"/>
                </a:lnTo>
                <a:lnTo>
                  <a:pt x="17473" y="13429"/>
                </a:lnTo>
                <a:lnTo>
                  <a:pt x="17473" y="11553"/>
                </a:lnTo>
                <a:close/>
                <a:moveTo>
                  <a:pt x="5704" y="14840"/>
                </a:moveTo>
                <a:lnTo>
                  <a:pt x="7975" y="14840"/>
                </a:lnTo>
                <a:lnTo>
                  <a:pt x="7975" y="16714"/>
                </a:lnTo>
                <a:lnTo>
                  <a:pt x="5704" y="16714"/>
                </a:lnTo>
                <a:lnTo>
                  <a:pt x="5704" y="14840"/>
                </a:lnTo>
                <a:close/>
                <a:moveTo>
                  <a:pt x="9622" y="14840"/>
                </a:moveTo>
                <a:lnTo>
                  <a:pt x="11892" y="14840"/>
                </a:lnTo>
                <a:lnTo>
                  <a:pt x="11892" y="16714"/>
                </a:lnTo>
                <a:lnTo>
                  <a:pt x="9622" y="16714"/>
                </a:lnTo>
                <a:lnTo>
                  <a:pt x="9622" y="14840"/>
                </a:lnTo>
                <a:close/>
                <a:moveTo>
                  <a:pt x="13548" y="14840"/>
                </a:moveTo>
                <a:lnTo>
                  <a:pt x="15817" y="14840"/>
                </a:lnTo>
                <a:lnTo>
                  <a:pt x="15817" y="16714"/>
                </a:lnTo>
                <a:lnTo>
                  <a:pt x="13548" y="16714"/>
                </a:lnTo>
                <a:lnTo>
                  <a:pt x="13548" y="14840"/>
                </a:lnTo>
                <a:close/>
                <a:moveTo>
                  <a:pt x="17473" y="14840"/>
                </a:moveTo>
                <a:lnTo>
                  <a:pt x="19742" y="14840"/>
                </a:lnTo>
                <a:lnTo>
                  <a:pt x="19742" y="16714"/>
                </a:lnTo>
                <a:lnTo>
                  <a:pt x="17473" y="16714"/>
                </a:lnTo>
                <a:lnTo>
                  <a:pt x="17473" y="14840"/>
                </a:lnTo>
                <a:close/>
              </a:path>
            </a:pathLst>
          </a:custGeom>
          <a:solidFill>
            <a:srgbClr val="1702A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>
              <a:latin typeface="Gilroy Bold" panose="00000800000000000000" pitchFamily="50" charset="0"/>
            </a:endParaRPr>
          </a:p>
        </p:txBody>
      </p:sp>
      <p:sp>
        <p:nvSpPr>
          <p:cNvPr id="415" name="Rectangle"/>
          <p:cNvSpPr/>
          <p:nvPr/>
        </p:nvSpPr>
        <p:spPr>
          <a:xfrm>
            <a:off x="676491" y="2569551"/>
            <a:ext cx="23031018" cy="10472454"/>
          </a:xfrm>
          <a:prstGeom prst="rect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>
              <a:latin typeface="Gilroy Bold" panose="00000800000000000000" pitchFamily="50" charset="0"/>
            </a:endParaRPr>
          </a:p>
        </p:txBody>
      </p:sp>
      <p:sp>
        <p:nvSpPr>
          <p:cNvPr id="416" name="Virallinen liiketoimintamalli"/>
          <p:cNvSpPr/>
          <p:nvPr/>
        </p:nvSpPr>
        <p:spPr>
          <a:xfrm>
            <a:off x="12916489" y="756542"/>
            <a:ext cx="3086052" cy="911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defRPr sz="2800">
                <a:solidFill>
                  <a:srgbClr val="1702A0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r>
              <a:rPr>
                <a:latin typeface="Gilroy Bold" panose="00000800000000000000" pitchFamily="50" charset="0"/>
              </a:rPr>
              <a:t>Virallinen liiketoimintamalli</a:t>
            </a:r>
          </a:p>
        </p:txBody>
      </p:sp>
      <p:sp>
        <p:nvSpPr>
          <p:cNvPr id="417" name="Todellinen liiketoimintamalli"/>
          <p:cNvSpPr/>
          <p:nvPr/>
        </p:nvSpPr>
        <p:spPr>
          <a:xfrm>
            <a:off x="12211050" y="2812856"/>
            <a:ext cx="4496931" cy="832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defRPr sz="2800">
                <a:solidFill>
                  <a:srgbClr val="1702A0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r>
              <a:rPr>
                <a:latin typeface="Gilroy Bold" panose="00000800000000000000" pitchFamily="50" charset="0"/>
              </a:rPr>
              <a:t>Todellinen liiketoimintamalli</a:t>
            </a:r>
          </a:p>
        </p:txBody>
      </p:sp>
      <p:sp>
        <p:nvSpPr>
          <p:cNvPr id="418" name="Suora taloudellinen hyöty"/>
          <p:cNvSpPr/>
          <p:nvPr/>
        </p:nvSpPr>
        <p:spPr>
          <a:xfrm>
            <a:off x="6895002" y="5467388"/>
            <a:ext cx="5124454" cy="50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702A0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r>
              <a:rPr dirty="0" err="1">
                <a:latin typeface="Gilroy Bold" panose="00000800000000000000" pitchFamily="50" charset="0"/>
              </a:rPr>
              <a:t>Suora</a:t>
            </a:r>
            <a:r>
              <a:rPr dirty="0">
                <a:latin typeface="Gilroy Bold" panose="00000800000000000000" pitchFamily="50" charset="0"/>
              </a:rPr>
              <a:t> </a:t>
            </a:r>
            <a:r>
              <a:rPr dirty="0" err="1">
                <a:latin typeface="Gilroy Bold" panose="00000800000000000000" pitchFamily="50" charset="0"/>
              </a:rPr>
              <a:t>taloudellinen</a:t>
            </a:r>
            <a:r>
              <a:rPr dirty="0">
                <a:latin typeface="Gilroy Bold" panose="00000800000000000000" pitchFamily="50" charset="0"/>
              </a:rPr>
              <a:t> </a:t>
            </a:r>
            <a:r>
              <a:rPr dirty="0" err="1">
                <a:latin typeface="Gilroy Bold" panose="00000800000000000000" pitchFamily="50" charset="0"/>
              </a:rPr>
              <a:t>hyöty</a:t>
            </a:r>
            <a:endParaRPr dirty="0">
              <a:latin typeface="Gilroy Bold" panose="00000800000000000000" pitchFamily="50" charset="0"/>
            </a:endParaRPr>
          </a:p>
        </p:txBody>
      </p:sp>
      <p:sp>
        <p:nvSpPr>
          <p:cNvPr id="419" name="Välillinen taloudellinen hyöty"/>
          <p:cNvSpPr/>
          <p:nvPr/>
        </p:nvSpPr>
        <p:spPr>
          <a:xfrm>
            <a:off x="12389944" y="5467388"/>
            <a:ext cx="5124454" cy="50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702A0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r>
              <a:rPr dirty="0" err="1">
                <a:latin typeface="Gilroy Bold" panose="00000800000000000000" pitchFamily="50" charset="0"/>
              </a:rPr>
              <a:t>Välillinen</a:t>
            </a:r>
            <a:r>
              <a:rPr dirty="0">
                <a:latin typeface="Gilroy Bold" panose="00000800000000000000" pitchFamily="50" charset="0"/>
              </a:rPr>
              <a:t> </a:t>
            </a:r>
            <a:r>
              <a:rPr dirty="0" err="1">
                <a:latin typeface="Gilroy Bold" panose="00000800000000000000" pitchFamily="50" charset="0"/>
              </a:rPr>
              <a:t>taloudellinen</a:t>
            </a:r>
            <a:r>
              <a:rPr dirty="0">
                <a:latin typeface="Gilroy Bold" panose="00000800000000000000" pitchFamily="50" charset="0"/>
              </a:rPr>
              <a:t> </a:t>
            </a:r>
            <a:r>
              <a:rPr dirty="0" err="1">
                <a:latin typeface="Gilroy Bold" panose="00000800000000000000" pitchFamily="50" charset="0"/>
              </a:rPr>
              <a:t>hyöty</a:t>
            </a:r>
            <a:endParaRPr dirty="0">
              <a:latin typeface="Gilroy Bold" panose="00000800000000000000" pitchFamily="50" charset="0"/>
            </a:endParaRPr>
          </a:p>
        </p:txBody>
      </p:sp>
      <p:sp>
        <p:nvSpPr>
          <p:cNvPr id="420" name="Riiston keinot"/>
          <p:cNvSpPr/>
          <p:nvPr/>
        </p:nvSpPr>
        <p:spPr>
          <a:xfrm>
            <a:off x="6149139" y="7806216"/>
            <a:ext cx="4800533" cy="50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702A0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r>
              <a:rPr dirty="0" err="1">
                <a:latin typeface="Gilroy Bold" panose="00000800000000000000" pitchFamily="50" charset="0"/>
              </a:rPr>
              <a:t>Riiston</a:t>
            </a:r>
            <a:r>
              <a:rPr dirty="0">
                <a:latin typeface="Gilroy Bold" panose="00000800000000000000" pitchFamily="50" charset="0"/>
              </a:rPr>
              <a:t> </a:t>
            </a:r>
            <a:r>
              <a:rPr dirty="0" err="1">
                <a:latin typeface="Gilroy Bold" panose="00000800000000000000" pitchFamily="50" charset="0"/>
              </a:rPr>
              <a:t>keinot</a:t>
            </a:r>
            <a:endParaRPr dirty="0">
              <a:latin typeface="Gilroy Bold" panose="00000800000000000000" pitchFamily="50" charset="0"/>
            </a:endParaRPr>
          </a:p>
        </p:txBody>
      </p:sp>
      <p:sp>
        <p:nvSpPr>
          <p:cNvPr id="421" name="Paljastamisen esteet"/>
          <p:cNvSpPr/>
          <p:nvPr/>
        </p:nvSpPr>
        <p:spPr>
          <a:xfrm>
            <a:off x="13352873" y="7806216"/>
            <a:ext cx="4800533" cy="50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702A0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r>
              <a:rPr dirty="0" err="1">
                <a:latin typeface="Gilroy Bold" panose="00000800000000000000" pitchFamily="50" charset="0"/>
              </a:rPr>
              <a:t>Paljastamisen</a:t>
            </a:r>
            <a:r>
              <a:rPr dirty="0">
                <a:latin typeface="Gilroy Bold" panose="00000800000000000000" pitchFamily="50" charset="0"/>
              </a:rPr>
              <a:t> </a:t>
            </a:r>
            <a:r>
              <a:rPr dirty="0" err="1">
                <a:latin typeface="Gilroy Bold" panose="00000800000000000000" pitchFamily="50" charset="0"/>
              </a:rPr>
              <a:t>esteet</a:t>
            </a:r>
            <a:endParaRPr dirty="0">
              <a:latin typeface="Gilroy Bold" panose="00000800000000000000" pitchFamily="50" charset="0"/>
            </a:endParaRPr>
          </a:p>
        </p:txBody>
      </p:sp>
      <p:sp>
        <p:nvSpPr>
          <p:cNvPr id="422" name="Line"/>
          <p:cNvSpPr/>
          <p:nvPr/>
        </p:nvSpPr>
        <p:spPr>
          <a:xfrm rot="5400000">
            <a:off x="11552022" y="11940159"/>
            <a:ext cx="306677" cy="1926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0802" y="0"/>
                </a:lnTo>
                <a:lnTo>
                  <a:pt x="21600" y="21593"/>
                </a:lnTo>
              </a:path>
            </a:pathLst>
          </a:custGeom>
          <a:ln w="63500">
            <a:solidFill>
              <a:srgbClr val="EF8E3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EF8E34"/>
                </a:solidFill>
              </a:defRPr>
            </a:pPr>
            <a:endParaRPr>
              <a:latin typeface="Gilroy Bold" panose="00000800000000000000" pitchFamily="50" charset="0"/>
            </a:endParaRPr>
          </a:p>
        </p:txBody>
      </p:sp>
      <p:sp>
        <p:nvSpPr>
          <p:cNvPr id="423" name="Worker"/>
          <p:cNvSpPr/>
          <p:nvPr/>
        </p:nvSpPr>
        <p:spPr>
          <a:xfrm>
            <a:off x="11822711" y="11727511"/>
            <a:ext cx="471865" cy="1055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7" h="21485" extrusionOk="0">
                <a:moveTo>
                  <a:pt x="10437" y="4"/>
                </a:moveTo>
                <a:cubicBezTo>
                  <a:pt x="10086" y="16"/>
                  <a:pt x="9890" y="53"/>
                  <a:pt x="9890" y="53"/>
                </a:cubicBezTo>
                <a:lnTo>
                  <a:pt x="9679" y="218"/>
                </a:lnTo>
                <a:cubicBezTo>
                  <a:pt x="9679" y="218"/>
                  <a:pt x="9475" y="209"/>
                  <a:pt x="9302" y="233"/>
                </a:cubicBezTo>
                <a:cubicBezTo>
                  <a:pt x="9123" y="277"/>
                  <a:pt x="8310" y="685"/>
                  <a:pt x="8077" y="979"/>
                </a:cubicBezTo>
                <a:cubicBezTo>
                  <a:pt x="7824" y="1007"/>
                  <a:pt x="6972" y="1066"/>
                  <a:pt x="6792" y="1100"/>
                </a:cubicBezTo>
                <a:cubicBezTo>
                  <a:pt x="6611" y="1134"/>
                  <a:pt x="6610" y="1188"/>
                  <a:pt x="6747" y="1207"/>
                </a:cubicBezTo>
                <a:cubicBezTo>
                  <a:pt x="6845" y="1222"/>
                  <a:pt x="7314" y="1289"/>
                  <a:pt x="7960" y="1382"/>
                </a:cubicBezTo>
                <a:lnTo>
                  <a:pt x="7768" y="1865"/>
                </a:lnTo>
                <a:cubicBezTo>
                  <a:pt x="7768" y="1865"/>
                  <a:pt x="7275" y="2061"/>
                  <a:pt x="7048" y="2209"/>
                </a:cubicBezTo>
                <a:cubicBezTo>
                  <a:pt x="6821" y="2357"/>
                  <a:pt x="7572" y="2389"/>
                  <a:pt x="7572" y="2389"/>
                </a:cubicBezTo>
                <a:cubicBezTo>
                  <a:pt x="7572" y="2389"/>
                  <a:pt x="7241" y="2949"/>
                  <a:pt x="7719" y="3113"/>
                </a:cubicBezTo>
                <a:cubicBezTo>
                  <a:pt x="7920" y="3182"/>
                  <a:pt x="8267" y="3252"/>
                  <a:pt x="8601" y="3308"/>
                </a:cubicBezTo>
                <a:cubicBezTo>
                  <a:pt x="8784" y="3339"/>
                  <a:pt x="8857" y="3435"/>
                  <a:pt x="8759" y="3510"/>
                </a:cubicBezTo>
                <a:cubicBezTo>
                  <a:pt x="8554" y="3667"/>
                  <a:pt x="8183" y="3908"/>
                  <a:pt x="7670" y="4063"/>
                </a:cubicBezTo>
                <a:cubicBezTo>
                  <a:pt x="6854" y="4309"/>
                  <a:pt x="6108" y="5696"/>
                  <a:pt x="6034" y="6631"/>
                </a:cubicBezTo>
                <a:cubicBezTo>
                  <a:pt x="5968" y="7473"/>
                  <a:pt x="5033" y="9443"/>
                  <a:pt x="5883" y="10219"/>
                </a:cubicBezTo>
                <a:cubicBezTo>
                  <a:pt x="5883" y="10220"/>
                  <a:pt x="5883" y="10221"/>
                  <a:pt x="5883" y="10221"/>
                </a:cubicBezTo>
                <a:cubicBezTo>
                  <a:pt x="5207" y="11118"/>
                  <a:pt x="5701" y="12224"/>
                  <a:pt x="4764" y="13705"/>
                </a:cubicBezTo>
                <a:cubicBezTo>
                  <a:pt x="3636" y="15488"/>
                  <a:pt x="3816" y="18602"/>
                  <a:pt x="3351" y="18952"/>
                </a:cubicBezTo>
                <a:cubicBezTo>
                  <a:pt x="3167" y="19090"/>
                  <a:pt x="3339" y="19405"/>
                  <a:pt x="3339" y="19406"/>
                </a:cubicBezTo>
                <a:cubicBezTo>
                  <a:pt x="3339" y="19406"/>
                  <a:pt x="2631" y="19652"/>
                  <a:pt x="1602" y="19882"/>
                </a:cubicBezTo>
                <a:cubicBezTo>
                  <a:pt x="1601" y="19882"/>
                  <a:pt x="1598" y="19882"/>
                  <a:pt x="1598" y="19882"/>
                </a:cubicBezTo>
                <a:cubicBezTo>
                  <a:pt x="73" y="19841"/>
                  <a:pt x="-63" y="20307"/>
                  <a:pt x="19" y="20574"/>
                </a:cubicBezTo>
                <a:cubicBezTo>
                  <a:pt x="46" y="20664"/>
                  <a:pt x="209" y="20734"/>
                  <a:pt x="411" y="20742"/>
                </a:cubicBezTo>
                <a:cubicBezTo>
                  <a:pt x="2676" y="20839"/>
                  <a:pt x="3841" y="20592"/>
                  <a:pt x="4278" y="20465"/>
                </a:cubicBezTo>
                <a:cubicBezTo>
                  <a:pt x="4366" y="20439"/>
                  <a:pt x="4482" y="20465"/>
                  <a:pt x="4485" y="20512"/>
                </a:cubicBezTo>
                <a:cubicBezTo>
                  <a:pt x="4488" y="20554"/>
                  <a:pt x="4556" y="20589"/>
                  <a:pt x="4651" y="20588"/>
                </a:cubicBezTo>
                <a:cubicBezTo>
                  <a:pt x="5744" y="20569"/>
                  <a:pt x="6439" y="20521"/>
                  <a:pt x="6852" y="20480"/>
                </a:cubicBezTo>
                <a:cubicBezTo>
                  <a:pt x="7148" y="20450"/>
                  <a:pt x="7357" y="20331"/>
                  <a:pt x="7353" y="20196"/>
                </a:cubicBezTo>
                <a:lnTo>
                  <a:pt x="7346" y="19841"/>
                </a:lnTo>
                <a:cubicBezTo>
                  <a:pt x="7344" y="19783"/>
                  <a:pt x="7387" y="19727"/>
                  <a:pt x="7467" y="19680"/>
                </a:cubicBezTo>
                <a:cubicBezTo>
                  <a:pt x="8229" y="19232"/>
                  <a:pt x="7793" y="18275"/>
                  <a:pt x="8073" y="16954"/>
                </a:cubicBezTo>
                <a:cubicBezTo>
                  <a:pt x="8368" y="15566"/>
                  <a:pt x="8492" y="15553"/>
                  <a:pt x="9570" y="13337"/>
                </a:cubicBezTo>
                <a:cubicBezTo>
                  <a:pt x="9573" y="13337"/>
                  <a:pt x="9574" y="13337"/>
                  <a:pt x="9577" y="13337"/>
                </a:cubicBezTo>
                <a:cubicBezTo>
                  <a:pt x="11043" y="14533"/>
                  <a:pt x="10440" y="15298"/>
                  <a:pt x="10636" y="15845"/>
                </a:cubicBezTo>
                <a:cubicBezTo>
                  <a:pt x="10833" y="16392"/>
                  <a:pt x="11668" y="17106"/>
                  <a:pt x="11680" y="18966"/>
                </a:cubicBezTo>
                <a:cubicBezTo>
                  <a:pt x="11704" y="20495"/>
                  <a:pt x="11735" y="19812"/>
                  <a:pt x="12137" y="20330"/>
                </a:cubicBezTo>
                <a:cubicBezTo>
                  <a:pt x="12010" y="20446"/>
                  <a:pt x="11786" y="20561"/>
                  <a:pt x="11386" y="20672"/>
                </a:cubicBezTo>
                <a:cubicBezTo>
                  <a:pt x="10646" y="20876"/>
                  <a:pt x="10719" y="21130"/>
                  <a:pt x="10783" y="21288"/>
                </a:cubicBezTo>
                <a:cubicBezTo>
                  <a:pt x="10807" y="21346"/>
                  <a:pt x="10902" y="21392"/>
                  <a:pt x="11028" y="21408"/>
                </a:cubicBezTo>
                <a:cubicBezTo>
                  <a:pt x="12524" y="21592"/>
                  <a:pt x="13471" y="21410"/>
                  <a:pt x="14010" y="21253"/>
                </a:cubicBezTo>
                <a:cubicBezTo>
                  <a:pt x="14574" y="21089"/>
                  <a:pt x="14673" y="20619"/>
                  <a:pt x="14967" y="20477"/>
                </a:cubicBezTo>
                <a:cubicBezTo>
                  <a:pt x="15134" y="20396"/>
                  <a:pt x="15145" y="20200"/>
                  <a:pt x="15122" y="20045"/>
                </a:cubicBezTo>
                <a:cubicBezTo>
                  <a:pt x="15124" y="20044"/>
                  <a:pt x="15127" y="20043"/>
                  <a:pt x="15129" y="20043"/>
                </a:cubicBezTo>
                <a:cubicBezTo>
                  <a:pt x="15725" y="19650"/>
                  <a:pt x="15043" y="19524"/>
                  <a:pt x="15126" y="17446"/>
                </a:cubicBezTo>
                <a:cubicBezTo>
                  <a:pt x="15379" y="14690"/>
                  <a:pt x="14303" y="14379"/>
                  <a:pt x="14651" y="12819"/>
                </a:cubicBezTo>
                <a:cubicBezTo>
                  <a:pt x="14666" y="12752"/>
                  <a:pt x="14679" y="12685"/>
                  <a:pt x="14692" y="12621"/>
                </a:cubicBezTo>
                <a:cubicBezTo>
                  <a:pt x="14707" y="12548"/>
                  <a:pt x="14841" y="12494"/>
                  <a:pt x="15005" y="12492"/>
                </a:cubicBezTo>
                <a:cubicBezTo>
                  <a:pt x="15481" y="12485"/>
                  <a:pt x="15952" y="12451"/>
                  <a:pt x="16313" y="12371"/>
                </a:cubicBezTo>
                <a:cubicBezTo>
                  <a:pt x="16447" y="12341"/>
                  <a:pt x="16604" y="12381"/>
                  <a:pt x="16622" y="12448"/>
                </a:cubicBezTo>
                <a:cubicBezTo>
                  <a:pt x="16706" y="12755"/>
                  <a:pt x="16876" y="13159"/>
                  <a:pt x="16961" y="13451"/>
                </a:cubicBezTo>
                <a:cubicBezTo>
                  <a:pt x="17064" y="13804"/>
                  <a:pt x="17105" y="14178"/>
                  <a:pt x="17119" y="14334"/>
                </a:cubicBezTo>
                <a:cubicBezTo>
                  <a:pt x="17123" y="14374"/>
                  <a:pt x="17207" y="14404"/>
                  <a:pt x="17297" y="14399"/>
                </a:cubicBezTo>
                <a:lnTo>
                  <a:pt x="17538" y="14386"/>
                </a:lnTo>
                <a:lnTo>
                  <a:pt x="18133" y="14350"/>
                </a:lnTo>
                <a:cubicBezTo>
                  <a:pt x="18223" y="14345"/>
                  <a:pt x="18285" y="14308"/>
                  <a:pt x="18265" y="14268"/>
                </a:cubicBezTo>
                <a:cubicBezTo>
                  <a:pt x="18190" y="14116"/>
                  <a:pt x="18017" y="13748"/>
                  <a:pt x="17915" y="13396"/>
                </a:cubicBezTo>
                <a:cubicBezTo>
                  <a:pt x="17789" y="12962"/>
                  <a:pt x="17698" y="12269"/>
                  <a:pt x="17508" y="12040"/>
                </a:cubicBezTo>
                <a:cubicBezTo>
                  <a:pt x="17484" y="12011"/>
                  <a:pt x="17413" y="11995"/>
                  <a:pt x="17346" y="11999"/>
                </a:cubicBezTo>
                <a:lnTo>
                  <a:pt x="17338" y="11999"/>
                </a:lnTo>
                <a:lnTo>
                  <a:pt x="17206" y="11542"/>
                </a:lnTo>
                <a:cubicBezTo>
                  <a:pt x="17207" y="11541"/>
                  <a:pt x="17209" y="11541"/>
                  <a:pt x="17210" y="11540"/>
                </a:cubicBezTo>
                <a:cubicBezTo>
                  <a:pt x="17340" y="11529"/>
                  <a:pt x="17463" y="11514"/>
                  <a:pt x="17560" y="11497"/>
                </a:cubicBezTo>
                <a:cubicBezTo>
                  <a:pt x="17561" y="11496"/>
                  <a:pt x="17560" y="11495"/>
                  <a:pt x="17560" y="11495"/>
                </a:cubicBezTo>
                <a:cubicBezTo>
                  <a:pt x="17538" y="11368"/>
                  <a:pt x="17479" y="11143"/>
                  <a:pt x="17478" y="11139"/>
                </a:cubicBezTo>
                <a:cubicBezTo>
                  <a:pt x="17473" y="11138"/>
                  <a:pt x="17368" y="11117"/>
                  <a:pt x="17168" y="11102"/>
                </a:cubicBezTo>
                <a:cubicBezTo>
                  <a:pt x="17167" y="11101"/>
                  <a:pt x="17166" y="11101"/>
                  <a:pt x="17165" y="11100"/>
                </a:cubicBezTo>
                <a:cubicBezTo>
                  <a:pt x="17189" y="11034"/>
                  <a:pt x="17276" y="10886"/>
                  <a:pt x="17583" y="10868"/>
                </a:cubicBezTo>
                <a:cubicBezTo>
                  <a:pt x="17963" y="10846"/>
                  <a:pt x="18338" y="11016"/>
                  <a:pt x="18733" y="11129"/>
                </a:cubicBezTo>
                <a:cubicBezTo>
                  <a:pt x="18776" y="11141"/>
                  <a:pt x="18825" y="11121"/>
                  <a:pt x="18804" y="11100"/>
                </a:cubicBezTo>
                <a:cubicBezTo>
                  <a:pt x="18519" y="10819"/>
                  <a:pt x="18080" y="10648"/>
                  <a:pt x="17602" y="10550"/>
                </a:cubicBezTo>
                <a:cubicBezTo>
                  <a:pt x="17601" y="10550"/>
                  <a:pt x="17599" y="10549"/>
                  <a:pt x="17598" y="10549"/>
                </a:cubicBezTo>
                <a:cubicBezTo>
                  <a:pt x="17663" y="10303"/>
                  <a:pt x="17464" y="9517"/>
                  <a:pt x="18103" y="9308"/>
                </a:cubicBezTo>
                <a:cubicBezTo>
                  <a:pt x="18839" y="9068"/>
                  <a:pt x="21537" y="7448"/>
                  <a:pt x="21537" y="7251"/>
                </a:cubicBezTo>
                <a:cubicBezTo>
                  <a:pt x="21537" y="7054"/>
                  <a:pt x="20229" y="6631"/>
                  <a:pt x="20229" y="6631"/>
                </a:cubicBezTo>
                <a:cubicBezTo>
                  <a:pt x="20294" y="6574"/>
                  <a:pt x="20326" y="6523"/>
                  <a:pt x="20312" y="6485"/>
                </a:cubicBezTo>
                <a:cubicBezTo>
                  <a:pt x="20214" y="6223"/>
                  <a:pt x="19626" y="5918"/>
                  <a:pt x="19185" y="5939"/>
                </a:cubicBezTo>
                <a:cubicBezTo>
                  <a:pt x="19184" y="5938"/>
                  <a:pt x="19182" y="5939"/>
                  <a:pt x="19181" y="5939"/>
                </a:cubicBezTo>
                <a:cubicBezTo>
                  <a:pt x="18797" y="5597"/>
                  <a:pt x="15642" y="4020"/>
                  <a:pt x="14183" y="3607"/>
                </a:cubicBezTo>
                <a:cubicBezTo>
                  <a:pt x="14143" y="3594"/>
                  <a:pt x="14102" y="3582"/>
                  <a:pt x="14059" y="3574"/>
                </a:cubicBezTo>
                <a:cubicBezTo>
                  <a:pt x="13624" y="3489"/>
                  <a:pt x="13317" y="3433"/>
                  <a:pt x="13052" y="3397"/>
                </a:cubicBezTo>
                <a:cubicBezTo>
                  <a:pt x="12797" y="3363"/>
                  <a:pt x="12583" y="3286"/>
                  <a:pt x="12461" y="3181"/>
                </a:cubicBezTo>
                <a:cubicBezTo>
                  <a:pt x="12456" y="3177"/>
                  <a:pt x="12450" y="3173"/>
                  <a:pt x="12446" y="3169"/>
                </a:cubicBezTo>
                <a:cubicBezTo>
                  <a:pt x="12303" y="3044"/>
                  <a:pt x="12309" y="2897"/>
                  <a:pt x="12453" y="2772"/>
                </a:cubicBezTo>
                <a:cubicBezTo>
                  <a:pt x="12690" y="2568"/>
                  <a:pt x="12917" y="2300"/>
                  <a:pt x="13056" y="2118"/>
                </a:cubicBezTo>
                <a:cubicBezTo>
                  <a:pt x="13339" y="2159"/>
                  <a:pt x="13522" y="2185"/>
                  <a:pt x="13558" y="2191"/>
                </a:cubicBezTo>
                <a:cubicBezTo>
                  <a:pt x="13853" y="2237"/>
                  <a:pt x="13802" y="2072"/>
                  <a:pt x="13633" y="1918"/>
                </a:cubicBezTo>
                <a:cubicBezTo>
                  <a:pt x="14292" y="1088"/>
                  <a:pt x="13130" y="295"/>
                  <a:pt x="11903" y="102"/>
                </a:cubicBezTo>
                <a:cubicBezTo>
                  <a:pt x="11289" y="5"/>
                  <a:pt x="10787" y="-8"/>
                  <a:pt x="10437" y="4"/>
                </a:cubicBezTo>
                <a:close/>
                <a:moveTo>
                  <a:pt x="15977" y="6797"/>
                </a:moveTo>
                <a:cubicBezTo>
                  <a:pt x="16042" y="6794"/>
                  <a:pt x="16114" y="6797"/>
                  <a:pt x="16181" y="6809"/>
                </a:cubicBezTo>
                <a:cubicBezTo>
                  <a:pt x="16554" y="6879"/>
                  <a:pt x="16803" y="7031"/>
                  <a:pt x="16773" y="7075"/>
                </a:cubicBezTo>
                <a:cubicBezTo>
                  <a:pt x="16657" y="7240"/>
                  <a:pt x="17224" y="7430"/>
                  <a:pt x="17756" y="7512"/>
                </a:cubicBezTo>
                <a:cubicBezTo>
                  <a:pt x="17915" y="7536"/>
                  <a:pt x="18004" y="7610"/>
                  <a:pt x="17952" y="7681"/>
                </a:cubicBezTo>
                <a:cubicBezTo>
                  <a:pt x="17631" y="8127"/>
                  <a:pt x="17150" y="8671"/>
                  <a:pt x="17018" y="8819"/>
                </a:cubicBezTo>
                <a:cubicBezTo>
                  <a:pt x="16985" y="8843"/>
                  <a:pt x="16953" y="8866"/>
                  <a:pt x="16920" y="8890"/>
                </a:cubicBezTo>
                <a:lnTo>
                  <a:pt x="15687" y="9497"/>
                </a:lnTo>
                <a:cubicBezTo>
                  <a:pt x="15651" y="9514"/>
                  <a:pt x="15602" y="9525"/>
                  <a:pt x="15548" y="9527"/>
                </a:cubicBezTo>
                <a:cubicBezTo>
                  <a:pt x="15314" y="9533"/>
                  <a:pt x="15076" y="9544"/>
                  <a:pt x="14865" y="9554"/>
                </a:cubicBezTo>
                <a:cubicBezTo>
                  <a:pt x="14715" y="9561"/>
                  <a:pt x="14597" y="9497"/>
                  <a:pt x="14643" y="9433"/>
                </a:cubicBezTo>
                <a:cubicBezTo>
                  <a:pt x="15029" y="8890"/>
                  <a:pt x="15784" y="7709"/>
                  <a:pt x="15642" y="6982"/>
                </a:cubicBezTo>
                <a:cubicBezTo>
                  <a:pt x="15623" y="6885"/>
                  <a:pt x="15783" y="6809"/>
                  <a:pt x="15977" y="6797"/>
                </a:cubicBezTo>
                <a:close/>
              </a:path>
            </a:pathLst>
          </a:custGeom>
          <a:solidFill>
            <a:srgbClr val="1702A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>
              <a:latin typeface="Gilroy Bold" panose="00000800000000000000" pitchFamily="50" charset="0"/>
            </a:endParaRPr>
          </a:p>
        </p:txBody>
      </p:sp>
      <p:sp>
        <p:nvSpPr>
          <p:cNvPr id="424" name="Line"/>
          <p:cNvSpPr/>
          <p:nvPr/>
        </p:nvSpPr>
        <p:spPr>
          <a:xfrm flipH="1">
            <a:off x="12428759" y="9107549"/>
            <a:ext cx="838726" cy="2933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" y="0"/>
                </a:moveTo>
                <a:lnTo>
                  <a:pt x="0" y="15346"/>
                </a:lnTo>
                <a:cubicBezTo>
                  <a:pt x="325" y="17356"/>
                  <a:pt x="3844" y="19214"/>
                  <a:pt x="9555" y="20390"/>
                </a:cubicBezTo>
                <a:cubicBezTo>
                  <a:pt x="13080" y="21116"/>
                  <a:pt x="17262" y="21536"/>
                  <a:pt x="21600" y="21600"/>
                </a:cubicBezTo>
              </a:path>
            </a:pathLst>
          </a:custGeom>
          <a:ln w="63500">
            <a:solidFill>
              <a:srgbClr val="EF8E3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EF8E34"/>
                </a:solidFill>
              </a:defRPr>
            </a:pPr>
            <a:endParaRPr>
              <a:latin typeface="Gilroy Bold" panose="00000800000000000000" pitchFamily="50" charset="0"/>
            </a:endParaRPr>
          </a:p>
        </p:txBody>
      </p:sp>
      <p:sp>
        <p:nvSpPr>
          <p:cNvPr id="425" name="Line"/>
          <p:cNvSpPr/>
          <p:nvPr/>
        </p:nvSpPr>
        <p:spPr>
          <a:xfrm>
            <a:off x="13103023" y="9039655"/>
            <a:ext cx="306676" cy="1926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0802" y="0"/>
                </a:lnTo>
                <a:lnTo>
                  <a:pt x="21600" y="21593"/>
                </a:lnTo>
              </a:path>
            </a:pathLst>
          </a:custGeom>
          <a:ln w="63500">
            <a:solidFill>
              <a:srgbClr val="EF8E3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EF8E34"/>
                </a:solidFill>
              </a:defRPr>
            </a:pPr>
            <a:endParaRPr>
              <a:latin typeface="Gilroy Bold" panose="00000800000000000000" pitchFamily="50" charset="0"/>
            </a:endParaRPr>
          </a:p>
        </p:txBody>
      </p:sp>
      <p:sp>
        <p:nvSpPr>
          <p:cNvPr id="426" name="Miten tunnistetaan?"/>
          <p:cNvSpPr/>
          <p:nvPr/>
        </p:nvSpPr>
        <p:spPr>
          <a:xfrm>
            <a:off x="907613" y="7818916"/>
            <a:ext cx="4800534" cy="50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latin typeface="Raleway Light"/>
                <a:ea typeface="Raleway Light"/>
                <a:cs typeface="Raleway Light"/>
                <a:sym typeface="Raleway Light"/>
              </a:defRPr>
            </a:lvl1pPr>
          </a:lstStyle>
          <a:p>
            <a:r>
              <a:rPr dirty="0" err="1">
                <a:latin typeface="Gilroy Bold" panose="00000800000000000000" pitchFamily="50" charset="0"/>
              </a:rPr>
              <a:t>Miten</a:t>
            </a:r>
            <a:r>
              <a:rPr dirty="0">
                <a:latin typeface="Gilroy Bold" panose="00000800000000000000" pitchFamily="50" charset="0"/>
              </a:rPr>
              <a:t> </a:t>
            </a:r>
            <a:r>
              <a:rPr dirty="0" err="1">
                <a:latin typeface="Gilroy Bold" panose="00000800000000000000" pitchFamily="50" charset="0"/>
              </a:rPr>
              <a:t>tunnistetaan</a:t>
            </a:r>
            <a:r>
              <a:rPr dirty="0">
                <a:latin typeface="Gilroy Bold" panose="00000800000000000000" pitchFamily="50" charset="0"/>
              </a:rPr>
              <a:t>?</a:t>
            </a:r>
          </a:p>
        </p:txBody>
      </p:sp>
      <p:sp>
        <p:nvSpPr>
          <p:cNvPr id="427" name="Miten tunnistetaan?"/>
          <p:cNvSpPr/>
          <p:nvPr/>
        </p:nvSpPr>
        <p:spPr>
          <a:xfrm>
            <a:off x="18620505" y="7818916"/>
            <a:ext cx="4800533" cy="1055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latin typeface="Raleway Light"/>
                <a:ea typeface="Raleway Light"/>
                <a:cs typeface="Raleway Light"/>
                <a:sym typeface="Raleway Light"/>
              </a:defRPr>
            </a:lvl1pPr>
          </a:lstStyle>
          <a:p>
            <a:r>
              <a:rPr dirty="0" err="1">
                <a:latin typeface="Gilroy Bold" panose="00000800000000000000" pitchFamily="50" charset="0"/>
              </a:rPr>
              <a:t>Miten</a:t>
            </a:r>
            <a:r>
              <a:rPr dirty="0">
                <a:latin typeface="Gilroy Bold" panose="00000800000000000000" pitchFamily="50" charset="0"/>
              </a:rPr>
              <a:t> </a:t>
            </a:r>
            <a:r>
              <a:rPr dirty="0" err="1">
                <a:latin typeface="Gilroy Bold" panose="00000800000000000000" pitchFamily="50" charset="0"/>
              </a:rPr>
              <a:t>tunnistetaan</a:t>
            </a:r>
            <a:r>
              <a:rPr dirty="0">
                <a:latin typeface="Gilroy Bold" panose="00000800000000000000" pitchFamily="50" charset="0"/>
              </a:rPr>
              <a:t>?</a:t>
            </a:r>
          </a:p>
        </p:txBody>
      </p:sp>
      <p:sp>
        <p:nvSpPr>
          <p:cNvPr id="428" name="Line"/>
          <p:cNvSpPr/>
          <p:nvPr/>
        </p:nvSpPr>
        <p:spPr>
          <a:xfrm>
            <a:off x="18399655" y="7585122"/>
            <a:ext cx="5326278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>
              <a:latin typeface="Gilroy Bold" panose="00000800000000000000" pitchFamily="50" charset="0"/>
            </a:endParaRPr>
          </a:p>
        </p:txBody>
      </p:sp>
      <p:sp>
        <p:nvSpPr>
          <p:cNvPr id="429" name="Milloin on syytä epäillä?"/>
          <p:cNvSpPr/>
          <p:nvPr/>
        </p:nvSpPr>
        <p:spPr>
          <a:xfrm>
            <a:off x="17216135" y="731142"/>
            <a:ext cx="5934616" cy="598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latin typeface="Raleway Light"/>
                <a:ea typeface="Raleway Light"/>
                <a:cs typeface="Raleway Light"/>
                <a:sym typeface="Raleway Light"/>
              </a:defRPr>
            </a:lvl1pPr>
          </a:lstStyle>
          <a:p>
            <a:r>
              <a:rPr>
                <a:latin typeface="Gilroy Bold" panose="00000800000000000000" pitchFamily="50" charset="0"/>
              </a:rPr>
              <a:t>Milloin on syytä epäillä?</a:t>
            </a:r>
          </a:p>
        </p:txBody>
      </p:sp>
      <p:sp>
        <p:nvSpPr>
          <p:cNvPr id="430" name="Mitä resursseja tarvitaan?"/>
          <p:cNvSpPr/>
          <p:nvPr/>
        </p:nvSpPr>
        <p:spPr>
          <a:xfrm>
            <a:off x="18328405" y="5378488"/>
            <a:ext cx="4800533" cy="50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latin typeface="Raleway Light"/>
                <a:ea typeface="Raleway Light"/>
                <a:cs typeface="Raleway Light"/>
                <a:sym typeface="Raleway Light"/>
              </a:defRPr>
            </a:lvl1pPr>
          </a:lstStyle>
          <a:p>
            <a:r>
              <a:rPr>
                <a:latin typeface="Gilroy Bold" panose="00000800000000000000" pitchFamily="50" charset="0"/>
              </a:rPr>
              <a:t>Mitä resursseja tarvitaan?</a:t>
            </a:r>
          </a:p>
        </p:txBody>
      </p:sp>
      <p:sp>
        <p:nvSpPr>
          <p:cNvPr id="431" name="Line"/>
          <p:cNvSpPr/>
          <p:nvPr/>
        </p:nvSpPr>
        <p:spPr>
          <a:xfrm>
            <a:off x="17726226" y="5257920"/>
            <a:ext cx="5934616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>
              <a:latin typeface="Gilroy Bold" panose="00000800000000000000" pitchFamily="50" charset="0"/>
            </a:endParaRPr>
          </a:p>
        </p:txBody>
      </p:sp>
      <p:sp>
        <p:nvSpPr>
          <p:cNvPr id="432" name="Miten kartoitetaan toimijat?"/>
          <p:cNvSpPr/>
          <p:nvPr/>
        </p:nvSpPr>
        <p:spPr>
          <a:xfrm>
            <a:off x="1568724" y="-923453"/>
            <a:ext cx="5326279" cy="50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702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</a:lstStyle>
          <a:p>
            <a:r>
              <a:rPr>
                <a:latin typeface="Gilroy Bold" panose="00000800000000000000" pitchFamily="50" charset="0"/>
              </a:rPr>
              <a:t>Miten kartoitetaan toimijat?</a:t>
            </a:r>
          </a:p>
        </p:txBody>
      </p:sp>
      <p:sp>
        <p:nvSpPr>
          <p:cNvPr id="433" name="Mitä resursseja tarvitaan?"/>
          <p:cNvSpPr/>
          <p:nvPr/>
        </p:nvSpPr>
        <p:spPr>
          <a:xfrm>
            <a:off x="17783176" y="2787456"/>
            <a:ext cx="4800533" cy="50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latin typeface="Raleway Light"/>
                <a:ea typeface="Raleway Light"/>
                <a:cs typeface="Raleway Light"/>
                <a:sym typeface="Raleway Light"/>
              </a:defRPr>
            </a:lvl1pPr>
          </a:lstStyle>
          <a:p>
            <a:r>
              <a:rPr>
                <a:latin typeface="Gilroy Bold" panose="00000800000000000000" pitchFamily="50" charset="0"/>
              </a:rPr>
              <a:t>Mitä resursseja tarvitaan?</a:t>
            </a:r>
          </a:p>
        </p:txBody>
      </p:sp>
      <p:sp>
        <p:nvSpPr>
          <p:cNvPr id="434" name="Line"/>
          <p:cNvSpPr/>
          <p:nvPr/>
        </p:nvSpPr>
        <p:spPr>
          <a:xfrm>
            <a:off x="658066" y="5257920"/>
            <a:ext cx="5999708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>
              <a:latin typeface="Gilroy Bold" panose="00000800000000000000" pitchFamily="50" charset="0"/>
            </a:endParaRPr>
          </a:p>
        </p:txBody>
      </p:sp>
      <p:sp>
        <p:nvSpPr>
          <p:cNvPr id="435" name="Line"/>
          <p:cNvSpPr/>
          <p:nvPr/>
        </p:nvSpPr>
        <p:spPr>
          <a:xfrm>
            <a:off x="12192000" y="5554001"/>
            <a:ext cx="1" cy="1743571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>
              <a:latin typeface="Gilroy Bold" panose="00000800000000000000" pitchFamily="50" charset="0"/>
            </a:endParaRPr>
          </a:p>
        </p:txBody>
      </p:sp>
      <p:sp>
        <p:nvSpPr>
          <p:cNvPr id="436" name="Line"/>
          <p:cNvSpPr/>
          <p:nvPr/>
        </p:nvSpPr>
        <p:spPr>
          <a:xfrm>
            <a:off x="12192000" y="2878901"/>
            <a:ext cx="0" cy="2137495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>
              <a:latin typeface="Gilroy Bold" panose="00000800000000000000" pitchFamily="50" charset="0"/>
            </a:endParaRPr>
          </a:p>
        </p:txBody>
      </p:sp>
      <p:sp>
        <p:nvSpPr>
          <p:cNvPr id="437" name="Toimijat"/>
          <p:cNvSpPr/>
          <p:nvPr/>
        </p:nvSpPr>
        <p:spPr>
          <a:xfrm>
            <a:off x="7930192" y="2812856"/>
            <a:ext cx="4027522" cy="832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defRPr sz="2800">
                <a:solidFill>
                  <a:srgbClr val="1702A0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r>
              <a:rPr>
                <a:latin typeface="Gilroy Bold" panose="00000800000000000000" pitchFamily="50" charset="0"/>
              </a:rPr>
              <a:t>Toimijat</a:t>
            </a:r>
          </a:p>
        </p:txBody>
      </p:sp>
      <p:sp>
        <p:nvSpPr>
          <p:cNvPr id="2" name="10 on Viron ja yksi Suomen kansalainen. Toiminnan johtohenkilöitä ja taustavaikuttajia on Virossa luokiteltu järjestäytyneessä rikollisryhmässä toimineiksi henkilöiksi">
            <a:extLst>
              <a:ext uri="{FF2B5EF4-FFF2-40B4-BE49-F238E27FC236}">
                <a16:creationId xmlns:a16="http://schemas.microsoft.com/office/drawing/2014/main" id="{089438CA-FD27-A984-190B-7500E2219006}"/>
              </a:ext>
            </a:extLst>
          </p:cNvPr>
          <p:cNvSpPr/>
          <p:nvPr/>
        </p:nvSpPr>
        <p:spPr>
          <a:xfrm>
            <a:off x="7848402" y="3254595"/>
            <a:ext cx="4222845" cy="1852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defRPr sz="1800">
                <a:solidFill>
                  <a:srgbClr val="FB2C7E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endParaRPr dirty="0">
              <a:latin typeface="Gilroy Bold" panose="00000800000000000000" pitchFamily="50" charset="0"/>
            </a:endParaRPr>
          </a:p>
        </p:txBody>
      </p:sp>
      <p:sp>
        <p:nvSpPr>
          <p:cNvPr id="3" name="10 on Viron ja yksi Suomen kansalainen. Toiminnan johtohenkilöitä ja taustavaikuttajia on Virossa luokiteltu järjestäytyneessä rikollisryhmässä toimineiksi henkilöiksi">
            <a:extLst>
              <a:ext uri="{FF2B5EF4-FFF2-40B4-BE49-F238E27FC236}">
                <a16:creationId xmlns:a16="http://schemas.microsoft.com/office/drawing/2014/main" id="{07438BC1-6693-2ECB-E1B5-F22D25A81FF0}"/>
              </a:ext>
            </a:extLst>
          </p:cNvPr>
          <p:cNvSpPr/>
          <p:nvPr/>
        </p:nvSpPr>
        <p:spPr>
          <a:xfrm>
            <a:off x="12095663" y="3713695"/>
            <a:ext cx="4222845" cy="1852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defRPr sz="1800">
                <a:solidFill>
                  <a:srgbClr val="FB2C7E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endParaRPr dirty="0">
              <a:latin typeface="Gilroy Bold" panose="00000800000000000000" pitchFamily="50" charset="0"/>
            </a:endParaRPr>
          </a:p>
        </p:txBody>
      </p:sp>
      <p:sp>
        <p:nvSpPr>
          <p:cNvPr id="4" name="10 on Viron ja yksi Suomen kansalainen. Toiminnan johtohenkilöitä ja taustavaikuttajia on Virossa luokiteltu järjestäytyneessä rikollisryhmässä toimineiksi henkilöiksi">
            <a:extLst>
              <a:ext uri="{FF2B5EF4-FFF2-40B4-BE49-F238E27FC236}">
                <a16:creationId xmlns:a16="http://schemas.microsoft.com/office/drawing/2014/main" id="{3C001CEF-3EDD-C530-561C-D1AEC09DC623}"/>
              </a:ext>
            </a:extLst>
          </p:cNvPr>
          <p:cNvSpPr/>
          <p:nvPr/>
        </p:nvSpPr>
        <p:spPr>
          <a:xfrm>
            <a:off x="8000802" y="3406995"/>
            <a:ext cx="4222845" cy="1852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defRPr sz="1800">
                <a:solidFill>
                  <a:srgbClr val="FB2C7E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endParaRPr dirty="0">
              <a:latin typeface="Gilroy Bold" panose="00000800000000000000" pitchFamily="50" charset="0"/>
            </a:endParaRPr>
          </a:p>
        </p:txBody>
      </p:sp>
      <p:sp>
        <p:nvSpPr>
          <p:cNvPr id="6" name="10 on Viron ja yksi Suomen kansalainen. Toiminnan johtohenkilöitä ja taustavaikuttajia on Virossa luokiteltu järjestäytyneessä rikollisryhmässä toimineiksi henkilöiksi">
            <a:extLst>
              <a:ext uri="{FF2B5EF4-FFF2-40B4-BE49-F238E27FC236}">
                <a16:creationId xmlns:a16="http://schemas.microsoft.com/office/drawing/2014/main" id="{14A06F03-A53A-27F7-8D0D-74A96AAE3ED3}"/>
              </a:ext>
            </a:extLst>
          </p:cNvPr>
          <p:cNvSpPr/>
          <p:nvPr/>
        </p:nvSpPr>
        <p:spPr>
          <a:xfrm>
            <a:off x="7856943" y="3394295"/>
            <a:ext cx="4222845" cy="1852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defRPr sz="1800">
                <a:solidFill>
                  <a:srgbClr val="FB2C7E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endParaRPr dirty="0">
              <a:latin typeface="Gilroy Bold" panose="00000800000000000000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1C3F3E-455A-300C-E876-8B2B9B90E896}"/>
              </a:ext>
            </a:extLst>
          </p:cNvPr>
          <p:cNvSpPr txBox="1"/>
          <p:nvPr/>
        </p:nvSpPr>
        <p:spPr>
          <a:xfrm>
            <a:off x="7951441" y="3588275"/>
            <a:ext cx="389713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1800" dirty="0" err="1">
                <a:latin typeface="Gilroy" panose="00000500000000000000" pitchFamily="50" charset="0"/>
              </a:rPr>
              <a:t>Kirjoita</a:t>
            </a:r>
            <a:r>
              <a:rPr lang="en-GB" sz="1800" dirty="0">
                <a:latin typeface="Gilroy" panose="00000500000000000000" pitchFamily="50" charset="0"/>
              </a:rPr>
              <a:t> </a:t>
            </a:r>
            <a:r>
              <a:rPr lang="en-GB" sz="1800" dirty="0" err="1">
                <a:latin typeface="Gilroy" panose="00000500000000000000" pitchFamily="50" charset="0"/>
              </a:rPr>
              <a:t>tähän</a:t>
            </a:r>
            <a:endParaRPr lang="en-GB" sz="1800" dirty="0">
              <a:latin typeface="Gilroy" panose="000005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E1C514-E531-68DF-E639-82A8F0C9EA83}"/>
              </a:ext>
            </a:extLst>
          </p:cNvPr>
          <p:cNvSpPr txBox="1"/>
          <p:nvPr/>
        </p:nvSpPr>
        <p:spPr>
          <a:xfrm>
            <a:off x="12389944" y="3625167"/>
            <a:ext cx="389713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1800" dirty="0" err="1">
                <a:latin typeface="Gilroy" panose="00000500000000000000" pitchFamily="50" charset="0"/>
              </a:rPr>
              <a:t>Kirjoita</a:t>
            </a:r>
            <a:r>
              <a:rPr lang="en-GB" sz="1800" dirty="0">
                <a:latin typeface="Gilroy" panose="00000500000000000000" pitchFamily="50" charset="0"/>
              </a:rPr>
              <a:t> </a:t>
            </a:r>
            <a:r>
              <a:rPr lang="en-GB" sz="1800" dirty="0" err="1">
                <a:latin typeface="Gilroy" panose="00000500000000000000" pitchFamily="50" charset="0"/>
              </a:rPr>
              <a:t>tähän</a:t>
            </a:r>
            <a:endParaRPr lang="en-GB" sz="1800" dirty="0">
              <a:latin typeface="Gilroy" panose="00000500000000000000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E024D0-9E33-8B45-6000-0B3D979270E0}"/>
              </a:ext>
            </a:extLst>
          </p:cNvPr>
          <p:cNvSpPr txBox="1"/>
          <p:nvPr/>
        </p:nvSpPr>
        <p:spPr>
          <a:xfrm>
            <a:off x="18178849" y="3528941"/>
            <a:ext cx="389713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1800" dirty="0" err="1">
                <a:latin typeface="Gilroy" panose="00000500000000000000" pitchFamily="50" charset="0"/>
              </a:rPr>
              <a:t>Kirjoita</a:t>
            </a:r>
            <a:r>
              <a:rPr lang="en-GB" sz="1800" dirty="0">
                <a:latin typeface="Gilroy" panose="00000500000000000000" pitchFamily="50" charset="0"/>
              </a:rPr>
              <a:t> </a:t>
            </a:r>
            <a:r>
              <a:rPr lang="en-GB" sz="1800" dirty="0" err="1">
                <a:latin typeface="Gilroy" panose="00000500000000000000" pitchFamily="50" charset="0"/>
              </a:rPr>
              <a:t>tähän</a:t>
            </a:r>
            <a:endParaRPr lang="en-GB" sz="1800" dirty="0">
              <a:latin typeface="Gilroy" panose="00000500000000000000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C4E5B5-AB2E-11FD-0DAE-9823FFF41CB4}"/>
              </a:ext>
            </a:extLst>
          </p:cNvPr>
          <p:cNvSpPr txBox="1"/>
          <p:nvPr/>
        </p:nvSpPr>
        <p:spPr>
          <a:xfrm>
            <a:off x="7460093" y="6056284"/>
            <a:ext cx="389713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1800" dirty="0" err="1">
                <a:latin typeface="Gilroy" panose="00000500000000000000" pitchFamily="50" charset="0"/>
              </a:rPr>
              <a:t>Kirjoita</a:t>
            </a:r>
            <a:r>
              <a:rPr lang="en-GB" sz="1800" dirty="0">
                <a:latin typeface="Gilroy" panose="00000500000000000000" pitchFamily="50" charset="0"/>
              </a:rPr>
              <a:t> </a:t>
            </a:r>
            <a:r>
              <a:rPr lang="en-GB" sz="1800" dirty="0" err="1">
                <a:latin typeface="Gilroy" panose="00000500000000000000" pitchFamily="50" charset="0"/>
              </a:rPr>
              <a:t>tähän</a:t>
            </a:r>
            <a:endParaRPr lang="en-GB" sz="1800" dirty="0">
              <a:latin typeface="Gilroy" panose="00000500000000000000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A9ED2A-5BA4-F891-E554-38FCAD0715F7}"/>
              </a:ext>
            </a:extLst>
          </p:cNvPr>
          <p:cNvSpPr txBox="1"/>
          <p:nvPr/>
        </p:nvSpPr>
        <p:spPr>
          <a:xfrm>
            <a:off x="12985731" y="6055087"/>
            <a:ext cx="389713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1800" dirty="0" err="1">
                <a:latin typeface="Gilroy" panose="00000500000000000000" pitchFamily="50" charset="0"/>
              </a:rPr>
              <a:t>Kirjoita</a:t>
            </a:r>
            <a:r>
              <a:rPr lang="en-GB" sz="1800" dirty="0">
                <a:latin typeface="Gilroy" panose="00000500000000000000" pitchFamily="50" charset="0"/>
              </a:rPr>
              <a:t> </a:t>
            </a:r>
            <a:r>
              <a:rPr lang="en-GB" sz="1800" dirty="0" err="1">
                <a:latin typeface="Gilroy" panose="00000500000000000000" pitchFamily="50" charset="0"/>
              </a:rPr>
              <a:t>tähän</a:t>
            </a:r>
            <a:endParaRPr lang="en-GB" sz="1800" dirty="0">
              <a:latin typeface="Gilroy" panose="00000500000000000000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BA4B1E-8D8A-B4DA-87DD-7F8071761F58}"/>
              </a:ext>
            </a:extLst>
          </p:cNvPr>
          <p:cNvSpPr txBox="1"/>
          <p:nvPr/>
        </p:nvSpPr>
        <p:spPr>
          <a:xfrm>
            <a:off x="18780104" y="6046985"/>
            <a:ext cx="389713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1800" dirty="0" err="1">
                <a:latin typeface="Gilroy" panose="00000500000000000000" pitchFamily="50" charset="0"/>
              </a:rPr>
              <a:t>Kirjoita</a:t>
            </a:r>
            <a:r>
              <a:rPr lang="en-GB" sz="1800" dirty="0">
                <a:latin typeface="Gilroy" panose="00000500000000000000" pitchFamily="50" charset="0"/>
              </a:rPr>
              <a:t> </a:t>
            </a:r>
            <a:r>
              <a:rPr lang="en-GB" sz="1800" dirty="0" err="1">
                <a:latin typeface="Gilroy" panose="00000500000000000000" pitchFamily="50" charset="0"/>
              </a:rPr>
              <a:t>tähän</a:t>
            </a:r>
            <a:endParaRPr lang="en-GB" sz="1800" dirty="0">
              <a:latin typeface="Gilroy" panose="00000500000000000000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C4CAF1-E831-677E-AD0E-A8ECB1D66835}"/>
              </a:ext>
            </a:extLst>
          </p:cNvPr>
          <p:cNvSpPr txBox="1"/>
          <p:nvPr/>
        </p:nvSpPr>
        <p:spPr>
          <a:xfrm>
            <a:off x="6588181" y="8649724"/>
            <a:ext cx="389713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1800" dirty="0" err="1">
                <a:latin typeface="Gilroy" panose="00000500000000000000" pitchFamily="50" charset="0"/>
              </a:rPr>
              <a:t>Kirjoita</a:t>
            </a:r>
            <a:r>
              <a:rPr lang="en-GB" sz="1800" dirty="0">
                <a:latin typeface="Gilroy" panose="00000500000000000000" pitchFamily="50" charset="0"/>
              </a:rPr>
              <a:t> </a:t>
            </a:r>
            <a:r>
              <a:rPr lang="en-GB" sz="1800" dirty="0" err="1">
                <a:latin typeface="Gilroy" panose="00000500000000000000" pitchFamily="50" charset="0"/>
              </a:rPr>
              <a:t>tähän</a:t>
            </a:r>
            <a:endParaRPr lang="en-GB" sz="1800" dirty="0">
              <a:latin typeface="Gilroy" panose="00000500000000000000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EEBFB4-2784-94FF-7EDE-CCA6A2B28C0B}"/>
              </a:ext>
            </a:extLst>
          </p:cNvPr>
          <p:cNvSpPr txBox="1"/>
          <p:nvPr/>
        </p:nvSpPr>
        <p:spPr>
          <a:xfrm>
            <a:off x="1511713" y="8706687"/>
            <a:ext cx="389713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1800" dirty="0" err="1">
                <a:latin typeface="Gilroy" panose="00000500000000000000" pitchFamily="50" charset="0"/>
              </a:rPr>
              <a:t>Kirjoita</a:t>
            </a:r>
            <a:r>
              <a:rPr lang="en-GB" sz="1800" dirty="0">
                <a:latin typeface="Gilroy" panose="00000500000000000000" pitchFamily="50" charset="0"/>
              </a:rPr>
              <a:t> </a:t>
            </a:r>
            <a:r>
              <a:rPr lang="en-GB" sz="1800" dirty="0" err="1">
                <a:latin typeface="Gilroy" panose="00000500000000000000" pitchFamily="50" charset="0"/>
              </a:rPr>
              <a:t>tähän</a:t>
            </a:r>
            <a:endParaRPr lang="en-GB" sz="1800" dirty="0">
              <a:latin typeface="Gilroy" panose="00000500000000000000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F42C7F-4B5A-906E-8F85-9457CA183A08}"/>
              </a:ext>
            </a:extLst>
          </p:cNvPr>
          <p:cNvSpPr txBox="1"/>
          <p:nvPr/>
        </p:nvSpPr>
        <p:spPr>
          <a:xfrm>
            <a:off x="13939556" y="8489019"/>
            <a:ext cx="389713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1800" dirty="0" err="1">
                <a:latin typeface="Gilroy" panose="00000500000000000000" pitchFamily="50" charset="0"/>
              </a:rPr>
              <a:t>Kirjoita</a:t>
            </a:r>
            <a:r>
              <a:rPr lang="en-GB" sz="1800" dirty="0">
                <a:latin typeface="Gilroy" panose="00000500000000000000" pitchFamily="50" charset="0"/>
              </a:rPr>
              <a:t> </a:t>
            </a:r>
            <a:r>
              <a:rPr lang="en-GB" sz="1800" dirty="0" err="1">
                <a:latin typeface="Gilroy" panose="00000500000000000000" pitchFamily="50" charset="0"/>
              </a:rPr>
              <a:t>tähän</a:t>
            </a:r>
            <a:endParaRPr lang="en-GB" sz="1800" dirty="0">
              <a:latin typeface="Gilroy" panose="00000500000000000000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C6B48F-BA77-F719-29AC-8ADBA71900EF}"/>
              </a:ext>
            </a:extLst>
          </p:cNvPr>
          <p:cNvSpPr txBox="1"/>
          <p:nvPr/>
        </p:nvSpPr>
        <p:spPr>
          <a:xfrm>
            <a:off x="19114227" y="8566110"/>
            <a:ext cx="389713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1800" dirty="0" err="1">
                <a:latin typeface="Gilroy" panose="00000500000000000000" pitchFamily="50" charset="0"/>
              </a:rPr>
              <a:t>Kirjoita</a:t>
            </a:r>
            <a:r>
              <a:rPr lang="en-GB" sz="1800" dirty="0">
                <a:latin typeface="Gilroy" panose="00000500000000000000" pitchFamily="50" charset="0"/>
              </a:rPr>
              <a:t> </a:t>
            </a:r>
            <a:r>
              <a:rPr lang="en-GB" sz="1800" dirty="0" err="1">
                <a:latin typeface="Gilroy" panose="00000500000000000000" pitchFamily="50" charset="0"/>
              </a:rPr>
              <a:t>tähän</a:t>
            </a:r>
            <a:endParaRPr lang="en-GB" sz="1800" dirty="0">
              <a:latin typeface="Gilroy" panose="00000500000000000000" pitchFamily="50" charset="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Line"/>
          <p:cNvSpPr/>
          <p:nvPr/>
        </p:nvSpPr>
        <p:spPr>
          <a:xfrm>
            <a:off x="10926016" y="7583549"/>
            <a:ext cx="838725" cy="4457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" y="0"/>
                </a:moveTo>
                <a:lnTo>
                  <a:pt x="0" y="17484"/>
                </a:lnTo>
                <a:cubicBezTo>
                  <a:pt x="325" y="18807"/>
                  <a:pt x="3844" y="20030"/>
                  <a:pt x="9555" y="20804"/>
                </a:cubicBezTo>
                <a:cubicBezTo>
                  <a:pt x="13080" y="21281"/>
                  <a:pt x="17262" y="21558"/>
                  <a:pt x="21600" y="21600"/>
                </a:cubicBezTo>
              </a:path>
            </a:pathLst>
          </a:custGeom>
          <a:ln w="63500">
            <a:solidFill>
              <a:srgbClr val="EF8E3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EF8E34"/>
                </a:solidFill>
              </a:defRPr>
            </a:pPr>
            <a:endParaRPr>
              <a:latin typeface="Gilroy Bold" panose="00000800000000000000" pitchFamily="50" charset="0"/>
            </a:endParaRPr>
          </a:p>
        </p:txBody>
      </p:sp>
      <p:sp>
        <p:nvSpPr>
          <p:cNvPr id="443" name="Rectangle"/>
          <p:cNvSpPr/>
          <p:nvPr/>
        </p:nvSpPr>
        <p:spPr>
          <a:xfrm>
            <a:off x="18382747" y="7597822"/>
            <a:ext cx="5326278" cy="5456883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>
              <a:latin typeface="Gilroy Bold" panose="00000800000000000000" pitchFamily="50" charset="0"/>
            </a:endParaRPr>
          </a:p>
        </p:txBody>
      </p:sp>
      <p:sp>
        <p:nvSpPr>
          <p:cNvPr id="444" name="Rectangle"/>
          <p:cNvSpPr/>
          <p:nvPr/>
        </p:nvSpPr>
        <p:spPr>
          <a:xfrm>
            <a:off x="17720767" y="5270620"/>
            <a:ext cx="5988258" cy="2314503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>
              <a:latin typeface="Gilroy Bold" panose="00000800000000000000" pitchFamily="50" charset="0"/>
            </a:endParaRPr>
          </a:p>
        </p:txBody>
      </p:sp>
      <p:sp>
        <p:nvSpPr>
          <p:cNvPr id="445" name="Rectangle"/>
          <p:cNvSpPr/>
          <p:nvPr/>
        </p:nvSpPr>
        <p:spPr>
          <a:xfrm>
            <a:off x="16657860" y="2547049"/>
            <a:ext cx="7051166" cy="2704522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>
              <a:latin typeface="Gilroy Bold" panose="00000800000000000000" pitchFamily="50" charset="0"/>
            </a:endParaRPr>
          </a:p>
        </p:txBody>
      </p:sp>
      <p:sp>
        <p:nvSpPr>
          <p:cNvPr id="446" name="Rectangle"/>
          <p:cNvSpPr/>
          <p:nvPr/>
        </p:nvSpPr>
        <p:spPr>
          <a:xfrm>
            <a:off x="663791" y="7597822"/>
            <a:ext cx="5326278" cy="5456883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>
              <a:latin typeface="Gilroy Bold" panose="00000800000000000000" pitchFamily="50" charset="0"/>
            </a:endParaRPr>
          </a:p>
        </p:txBody>
      </p:sp>
      <p:sp>
        <p:nvSpPr>
          <p:cNvPr id="447" name="Rectangle"/>
          <p:cNvSpPr/>
          <p:nvPr/>
        </p:nvSpPr>
        <p:spPr>
          <a:xfrm>
            <a:off x="663791" y="5270620"/>
            <a:ext cx="5988258" cy="2314503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>
              <a:latin typeface="Gilroy Bold" panose="00000800000000000000" pitchFamily="50" charset="0"/>
            </a:endParaRPr>
          </a:p>
        </p:txBody>
      </p:sp>
      <p:sp>
        <p:nvSpPr>
          <p:cNvPr id="448" name="Rectangle"/>
          <p:cNvSpPr/>
          <p:nvPr/>
        </p:nvSpPr>
        <p:spPr>
          <a:xfrm>
            <a:off x="663791" y="2547049"/>
            <a:ext cx="7051166" cy="2704522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>
              <a:latin typeface="Gilroy Bold" panose="00000800000000000000" pitchFamily="50" charset="0"/>
            </a:endParaRPr>
          </a:p>
        </p:txBody>
      </p:sp>
      <p:sp>
        <p:nvSpPr>
          <p:cNvPr id="449" name="Rectangle"/>
          <p:cNvSpPr/>
          <p:nvPr/>
        </p:nvSpPr>
        <p:spPr>
          <a:xfrm>
            <a:off x="6000326" y="7591472"/>
            <a:ext cx="12383348" cy="5469583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>
              <a:latin typeface="Gilroy Bold" panose="00000800000000000000" pitchFamily="50" charset="0"/>
            </a:endParaRPr>
          </a:p>
        </p:txBody>
      </p:sp>
      <p:sp>
        <p:nvSpPr>
          <p:cNvPr id="450" name="Rectangle"/>
          <p:cNvSpPr/>
          <p:nvPr/>
        </p:nvSpPr>
        <p:spPr>
          <a:xfrm>
            <a:off x="6649722" y="5254749"/>
            <a:ext cx="11084556" cy="2336724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>
              <a:latin typeface="Gilroy Bold" panose="00000800000000000000" pitchFamily="50" charset="0"/>
            </a:endParaRPr>
          </a:p>
        </p:txBody>
      </p:sp>
      <p:sp>
        <p:nvSpPr>
          <p:cNvPr id="451" name="Rectangle"/>
          <p:cNvSpPr/>
          <p:nvPr/>
        </p:nvSpPr>
        <p:spPr>
          <a:xfrm>
            <a:off x="7730307" y="2547049"/>
            <a:ext cx="8923386" cy="2704522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>
              <a:latin typeface="Gilroy Bold" panose="00000800000000000000" pitchFamily="50" charset="0"/>
            </a:endParaRPr>
          </a:p>
        </p:txBody>
      </p:sp>
      <p:sp>
        <p:nvSpPr>
          <p:cNvPr id="452" name="Line"/>
          <p:cNvSpPr/>
          <p:nvPr/>
        </p:nvSpPr>
        <p:spPr>
          <a:xfrm>
            <a:off x="644741" y="7585122"/>
            <a:ext cx="5326278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>
              <a:latin typeface="Gilroy Bold" panose="00000800000000000000" pitchFamily="50" charset="0"/>
            </a:endParaRPr>
          </a:p>
        </p:txBody>
      </p:sp>
      <p:sp>
        <p:nvSpPr>
          <p:cNvPr id="453" name="Line"/>
          <p:cNvSpPr/>
          <p:nvPr/>
        </p:nvSpPr>
        <p:spPr>
          <a:xfrm flipV="1">
            <a:off x="10926013" y="2568580"/>
            <a:ext cx="1" cy="4987920"/>
          </a:xfrm>
          <a:prstGeom prst="line">
            <a:avLst/>
          </a:prstGeom>
          <a:ln w="63500">
            <a:solidFill>
              <a:srgbClr val="EF8E34">
                <a:alpha val="27008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EF8E34"/>
                </a:solidFill>
              </a:defRPr>
            </a:pPr>
            <a:endParaRPr>
              <a:latin typeface="Gilroy Bold" panose="00000800000000000000" pitchFamily="50" charset="0"/>
            </a:endParaRPr>
          </a:p>
        </p:txBody>
      </p:sp>
      <p:sp>
        <p:nvSpPr>
          <p:cNvPr id="454" name="Hotel"/>
          <p:cNvSpPr/>
          <p:nvPr/>
        </p:nvSpPr>
        <p:spPr>
          <a:xfrm>
            <a:off x="10387270" y="801170"/>
            <a:ext cx="1426559" cy="1726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45" y="0"/>
                </a:moveTo>
                <a:lnTo>
                  <a:pt x="3845" y="21600"/>
                </a:lnTo>
                <a:lnTo>
                  <a:pt x="9622" y="21600"/>
                </a:lnTo>
                <a:lnTo>
                  <a:pt x="9622" y="17888"/>
                </a:lnTo>
                <a:lnTo>
                  <a:pt x="11892" y="17888"/>
                </a:lnTo>
                <a:lnTo>
                  <a:pt x="11892" y="21600"/>
                </a:lnTo>
                <a:lnTo>
                  <a:pt x="13548" y="21600"/>
                </a:lnTo>
                <a:lnTo>
                  <a:pt x="13548" y="17888"/>
                </a:lnTo>
                <a:lnTo>
                  <a:pt x="15817" y="17888"/>
                </a:lnTo>
                <a:lnTo>
                  <a:pt x="15817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3845" y="0"/>
                </a:lnTo>
                <a:close/>
                <a:moveTo>
                  <a:pt x="0" y="1697"/>
                </a:moveTo>
                <a:lnTo>
                  <a:pt x="0" y="11543"/>
                </a:lnTo>
                <a:lnTo>
                  <a:pt x="2976" y="11543"/>
                </a:lnTo>
                <a:lnTo>
                  <a:pt x="2976" y="1697"/>
                </a:lnTo>
                <a:lnTo>
                  <a:pt x="0" y="1697"/>
                </a:lnTo>
                <a:close/>
                <a:moveTo>
                  <a:pt x="5704" y="1707"/>
                </a:moveTo>
                <a:lnTo>
                  <a:pt x="7975" y="1707"/>
                </a:lnTo>
                <a:lnTo>
                  <a:pt x="7975" y="3582"/>
                </a:lnTo>
                <a:lnTo>
                  <a:pt x="5704" y="3582"/>
                </a:lnTo>
                <a:lnTo>
                  <a:pt x="5704" y="1707"/>
                </a:lnTo>
                <a:close/>
                <a:moveTo>
                  <a:pt x="9622" y="1707"/>
                </a:moveTo>
                <a:lnTo>
                  <a:pt x="11892" y="1707"/>
                </a:lnTo>
                <a:lnTo>
                  <a:pt x="11892" y="3582"/>
                </a:lnTo>
                <a:lnTo>
                  <a:pt x="9622" y="3582"/>
                </a:lnTo>
                <a:lnTo>
                  <a:pt x="9622" y="1707"/>
                </a:lnTo>
                <a:close/>
                <a:moveTo>
                  <a:pt x="13548" y="1707"/>
                </a:moveTo>
                <a:lnTo>
                  <a:pt x="15817" y="1707"/>
                </a:lnTo>
                <a:lnTo>
                  <a:pt x="15817" y="3582"/>
                </a:lnTo>
                <a:lnTo>
                  <a:pt x="13548" y="3582"/>
                </a:lnTo>
                <a:lnTo>
                  <a:pt x="13548" y="1707"/>
                </a:lnTo>
                <a:close/>
                <a:moveTo>
                  <a:pt x="17473" y="1707"/>
                </a:moveTo>
                <a:lnTo>
                  <a:pt x="19742" y="1707"/>
                </a:lnTo>
                <a:lnTo>
                  <a:pt x="19742" y="3582"/>
                </a:lnTo>
                <a:lnTo>
                  <a:pt x="17473" y="3582"/>
                </a:lnTo>
                <a:lnTo>
                  <a:pt x="17473" y="1707"/>
                </a:lnTo>
                <a:close/>
                <a:moveTo>
                  <a:pt x="1490" y="2307"/>
                </a:moveTo>
                <a:lnTo>
                  <a:pt x="1727" y="2906"/>
                </a:lnTo>
                <a:lnTo>
                  <a:pt x="2486" y="2906"/>
                </a:lnTo>
                <a:lnTo>
                  <a:pt x="1871" y="3275"/>
                </a:lnTo>
                <a:lnTo>
                  <a:pt x="2106" y="3874"/>
                </a:lnTo>
                <a:lnTo>
                  <a:pt x="1490" y="3508"/>
                </a:lnTo>
                <a:lnTo>
                  <a:pt x="877" y="3874"/>
                </a:lnTo>
                <a:lnTo>
                  <a:pt x="1112" y="3275"/>
                </a:lnTo>
                <a:lnTo>
                  <a:pt x="497" y="2906"/>
                </a:lnTo>
                <a:lnTo>
                  <a:pt x="1255" y="2906"/>
                </a:lnTo>
                <a:lnTo>
                  <a:pt x="1490" y="2307"/>
                </a:lnTo>
                <a:close/>
                <a:moveTo>
                  <a:pt x="1490" y="4528"/>
                </a:moveTo>
                <a:lnTo>
                  <a:pt x="1727" y="5129"/>
                </a:lnTo>
                <a:lnTo>
                  <a:pt x="2486" y="5129"/>
                </a:lnTo>
                <a:lnTo>
                  <a:pt x="1871" y="5495"/>
                </a:lnTo>
                <a:lnTo>
                  <a:pt x="2106" y="6095"/>
                </a:lnTo>
                <a:lnTo>
                  <a:pt x="1490" y="5728"/>
                </a:lnTo>
                <a:lnTo>
                  <a:pt x="877" y="6095"/>
                </a:lnTo>
                <a:lnTo>
                  <a:pt x="1112" y="5495"/>
                </a:lnTo>
                <a:lnTo>
                  <a:pt x="497" y="5129"/>
                </a:lnTo>
                <a:lnTo>
                  <a:pt x="1255" y="5129"/>
                </a:lnTo>
                <a:lnTo>
                  <a:pt x="1490" y="4528"/>
                </a:lnTo>
                <a:close/>
                <a:moveTo>
                  <a:pt x="5704" y="4987"/>
                </a:moveTo>
                <a:lnTo>
                  <a:pt x="7975" y="4987"/>
                </a:lnTo>
                <a:lnTo>
                  <a:pt x="7975" y="6863"/>
                </a:lnTo>
                <a:lnTo>
                  <a:pt x="5704" y="6863"/>
                </a:lnTo>
                <a:lnTo>
                  <a:pt x="5704" y="4987"/>
                </a:lnTo>
                <a:close/>
                <a:moveTo>
                  <a:pt x="9622" y="4987"/>
                </a:moveTo>
                <a:lnTo>
                  <a:pt x="11892" y="4987"/>
                </a:lnTo>
                <a:lnTo>
                  <a:pt x="11892" y="6863"/>
                </a:lnTo>
                <a:lnTo>
                  <a:pt x="9622" y="6863"/>
                </a:lnTo>
                <a:lnTo>
                  <a:pt x="9622" y="4987"/>
                </a:lnTo>
                <a:close/>
                <a:moveTo>
                  <a:pt x="13548" y="4987"/>
                </a:moveTo>
                <a:lnTo>
                  <a:pt x="15817" y="4987"/>
                </a:lnTo>
                <a:lnTo>
                  <a:pt x="15817" y="6863"/>
                </a:lnTo>
                <a:lnTo>
                  <a:pt x="13548" y="6863"/>
                </a:lnTo>
                <a:lnTo>
                  <a:pt x="13548" y="4987"/>
                </a:lnTo>
                <a:close/>
                <a:moveTo>
                  <a:pt x="17473" y="4987"/>
                </a:moveTo>
                <a:lnTo>
                  <a:pt x="19742" y="4987"/>
                </a:lnTo>
                <a:lnTo>
                  <a:pt x="19742" y="6863"/>
                </a:lnTo>
                <a:lnTo>
                  <a:pt x="17473" y="6863"/>
                </a:lnTo>
                <a:lnTo>
                  <a:pt x="17473" y="4987"/>
                </a:lnTo>
                <a:close/>
                <a:moveTo>
                  <a:pt x="1490" y="6939"/>
                </a:moveTo>
                <a:lnTo>
                  <a:pt x="1727" y="7539"/>
                </a:lnTo>
                <a:lnTo>
                  <a:pt x="2486" y="7539"/>
                </a:lnTo>
                <a:lnTo>
                  <a:pt x="1871" y="7905"/>
                </a:lnTo>
                <a:lnTo>
                  <a:pt x="2106" y="8507"/>
                </a:lnTo>
                <a:lnTo>
                  <a:pt x="1490" y="8138"/>
                </a:lnTo>
                <a:lnTo>
                  <a:pt x="877" y="8507"/>
                </a:lnTo>
                <a:lnTo>
                  <a:pt x="1112" y="7905"/>
                </a:lnTo>
                <a:lnTo>
                  <a:pt x="497" y="7539"/>
                </a:lnTo>
                <a:lnTo>
                  <a:pt x="1255" y="7539"/>
                </a:lnTo>
                <a:lnTo>
                  <a:pt x="1490" y="6939"/>
                </a:lnTo>
                <a:close/>
                <a:moveTo>
                  <a:pt x="5704" y="8274"/>
                </a:moveTo>
                <a:lnTo>
                  <a:pt x="7975" y="8274"/>
                </a:lnTo>
                <a:lnTo>
                  <a:pt x="7975" y="10148"/>
                </a:lnTo>
                <a:lnTo>
                  <a:pt x="5704" y="10148"/>
                </a:lnTo>
                <a:lnTo>
                  <a:pt x="5704" y="8274"/>
                </a:lnTo>
                <a:close/>
                <a:moveTo>
                  <a:pt x="9622" y="8274"/>
                </a:moveTo>
                <a:lnTo>
                  <a:pt x="11892" y="8274"/>
                </a:lnTo>
                <a:lnTo>
                  <a:pt x="11892" y="10148"/>
                </a:lnTo>
                <a:lnTo>
                  <a:pt x="9622" y="10148"/>
                </a:lnTo>
                <a:lnTo>
                  <a:pt x="9622" y="8274"/>
                </a:lnTo>
                <a:close/>
                <a:moveTo>
                  <a:pt x="13548" y="8274"/>
                </a:moveTo>
                <a:lnTo>
                  <a:pt x="15817" y="8274"/>
                </a:lnTo>
                <a:lnTo>
                  <a:pt x="15817" y="10148"/>
                </a:lnTo>
                <a:lnTo>
                  <a:pt x="13548" y="10148"/>
                </a:lnTo>
                <a:lnTo>
                  <a:pt x="13548" y="8274"/>
                </a:lnTo>
                <a:close/>
                <a:moveTo>
                  <a:pt x="17473" y="8274"/>
                </a:moveTo>
                <a:lnTo>
                  <a:pt x="19742" y="8274"/>
                </a:lnTo>
                <a:lnTo>
                  <a:pt x="19742" y="10148"/>
                </a:lnTo>
                <a:lnTo>
                  <a:pt x="17473" y="10148"/>
                </a:lnTo>
                <a:lnTo>
                  <a:pt x="17473" y="8274"/>
                </a:lnTo>
                <a:close/>
                <a:moveTo>
                  <a:pt x="1490" y="9224"/>
                </a:moveTo>
                <a:lnTo>
                  <a:pt x="1727" y="9824"/>
                </a:lnTo>
                <a:lnTo>
                  <a:pt x="2486" y="9824"/>
                </a:lnTo>
                <a:lnTo>
                  <a:pt x="1871" y="10192"/>
                </a:lnTo>
                <a:lnTo>
                  <a:pt x="2106" y="10792"/>
                </a:lnTo>
                <a:lnTo>
                  <a:pt x="1490" y="10425"/>
                </a:lnTo>
                <a:lnTo>
                  <a:pt x="877" y="10792"/>
                </a:lnTo>
                <a:lnTo>
                  <a:pt x="1112" y="10192"/>
                </a:lnTo>
                <a:lnTo>
                  <a:pt x="497" y="9824"/>
                </a:lnTo>
                <a:lnTo>
                  <a:pt x="1255" y="9824"/>
                </a:lnTo>
                <a:lnTo>
                  <a:pt x="1490" y="9224"/>
                </a:lnTo>
                <a:close/>
                <a:moveTo>
                  <a:pt x="5704" y="11553"/>
                </a:moveTo>
                <a:lnTo>
                  <a:pt x="7975" y="11553"/>
                </a:lnTo>
                <a:lnTo>
                  <a:pt x="7975" y="13429"/>
                </a:lnTo>
                <a:lnTo>
                  <a:pt x="5704" y="13429"/>
                </a:lnTo>
                <a:lnTo>
                  <a:pt x="5704" y="11553"/>
                </a:lnTo>
                <a:close/>
                <a:moveTo>
                  <a:pt x="9622" y="11553"/>
                </a:moveTo>
                <a:lnTo>
                  <a:pt x="11892" y="11553"/>
                </a:lnTo>
                <a:lnTo>
                  <a:pt x="11892" y="13429"/>
                </a:lnTo>
                <a:lnTo>
                  <a:pt x="9622" y="13429"/>
                </a:lnTo>
                <a:lnTo>
                  <a:pt x="9622" y="11553"/>
                </a:lnTo>
                <a:close/>
                <a:moveTo>
                  <a:pt x="13548" y="11553"/>
                </a:moveTo>
                <a:lnTo>
                  <a:pt x="15817" y="11553"/>
                </a:lnTo>
                <a:lnTo>
                  <a:pt x="15817" y="13429"/>
                </a:lnTo>
                <a:lnTo>
                  <a:pt x="13548" y="13429"/>
                </a:lnTo>
                <a:lnTo>
                  <a:pt x="13548" y="11553"/>
                </a:lnTo>
                <a:close/>
                <a:moveTo>
                  <a:pt x="17473" y="11553"/>
                </a:moveTo>
                <a:lnTo>
                  <a:pt x="19742" y="11553"/>
                </a:lnTo>
                <a:lnTo>
                  <a:pt x="19742" y="13429"/>
                </a:lnTo>
                <a:lnTo>
                  <a:pt x="17473" y="13429"/>
                </a:lnTo>
                <a:lnTo>
                  <a:pt x="17473" y="11553"/>
                </a:lnTo>
                <a:close/>
                <a:moveTo>
                  <a:pt x="5704" y="14840"/>
                </a:moveTo>
                <a:lnTo>
                  <a:pt x="7975" y="14840"/>
                </a:lnTo>
                <a:lnTo>
                  <a:pt x="7975" y="16714"/>
                </a:lnTo>
                <a:lnTo>
                  <a:pt x="5704" y="16714"/>
                </a:lnTo>
                <a:lnTo>
                  <a:pt x="5704" y="14840"/>
                </a:lnTo>
                <a:close/>
                <a:moveTo>
                  <a:pt x="9622" y="14840"/>
                </a:moveTo>
                <a:lnTo>
                  <a:pt x="11892" y="14840"/>
                </a:lnTo>
                <a:lnTo>
                  <a:pt x="11892" y="16714"/>
                </a:lnTo>
                <a:lnTo>
                  <a:pt x="9622" y="16714"/>
                </a:lnTo>
                <a:lnTo>
                  <a:pt x="9622" y="14840"/>
                </a:lnTo>
                <a:close/>
                <a:moveTo>
                  <a:pt x="13548" y="14840"/>
                </a:moveTo>
                <a:lnTo>
                  <a:pt x="15817" y="14840"/>
                </a:lnTo>
                <a:lnTo>
                  <a:pt x="15817" y="16714"/>
                </a:lnTo>
                <a:lnTo>
                  <a:pt x="13548" y="16714"/>
                </a:lnTo>
                <a:lnTo>
                  <a:pt x="13548" y="14840"/>
                </a:lnTo>
                <a:close/>
                <a:moveTo>
                  <a:pt x="17473" y="14840"/>
                </a:moveTo>
                <a:lnTo>
                  <a:pt x="19742" y="14840"/>
                </a:lnTo>
                <a:lnTo>
                  <a:pt x="19742" y="16714"/>
                </a:lnTo>
                <a:lnTo>
                  <a:pt x="17473" y="16714"/>
                </a:lnTo>
                <a:lnTo>
                  <a:pt x="17473" y="14840"/>
                </a:lnTo>
                <a:close/>
              </a:path>
            </a:pathLst>
          </a:custGeom>
          <a:solidFill>
            <a:srgbClr val="1702A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>
              <a:latin typeface="Gilroy Bold" panose="00000800000000000000" pitchFamily="50" charset="0"/>
            </a:endParaRPr>
          </a:p>
        </p:txBody>
      </p:sp>
      <p:sp>
        <p:nvSpPr>
          <p:cNvPr id="455" name="Rectangle"/>
          <p:cNvSpPr/>
          <p:nvPr/>
        </p:nvSpPr>
        <p:spPr>
          <a:xfrm>
            <a:off x="676491" y="2569551"/>
            <a:ext cx="23031018" cy="10472454"/>
          </a:xfrm>
          <a:prstGeom prst="rect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>
              <a:latin typeface="Gilroy Bold" panose="00000800000000000000" pitchFamily="50" charset="0"/>
            </a:endParaRPr>
          </a:p>
        </p:txBody>
      </p:sp>
      <p:sp>
        <p:nvSpPr>
          <p:cNvPr id="456" name="Virallinen liiketoimintamalli"/>
          <p:cNvSpPr/>
          <p:nvPr/>
        </p:nvSpPr>
        <p:spPr>
          <a:xfrm>
            <a:off x="12916489" y="756542"/>
            <a:ext cx="3086052" cy="911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defRPr sz="2000">
                <a:solidFill>
                  <a:srgbClr val="1702A0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r>
              <a:rPr>
                <a:latin typeface="Gilroy Bold" panose="00000800000000000000" pitchFamily="50" charset="0"/>
              </a:rPr>
              <a:t>Virallinen liiketoimintamalli</a:t>
            </a:r>
          </a:p>
        </p:txBody>
      </p:sp>
      <p:sp>
        <p:nvSpPr>
          <p:cNvPr id="457" name="Todellinen liiketoimintamalli"/>
          <p:cNvSpPr/>
          <p:nvPr/>
        </p:nvSpPr>
        <p:spPr>
          <a:xfrm>
            <a:off x="12211050" y="2812856"/>
            <a:ext cx="4496931" cy="832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defRPr sz="2000">
                <a:solidFill>
                  <a:srgbClr val="1702A0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r>
              <a:rPr>
                <a:latin typeface="Gilroy Bold" panose="00000800000000000000" pitchFamily="50" charset="0"/>
              </a:rPr>
              <a:t>Todellinen liiketoimintamalli</a:t>
            </a:r>
          </a:p>
        </p:txBody>
      </p:sp>
      <p:sp>
        <p:nvSpPr>
          <p:cNvPr id="458" name="Suora taloudellinen hyöty"/>
          <p:cNvSpPr/>
          <p:nvPr/>
        </p:nvSpPr>
        <p:spPr>
          <a:xfrm>
            <a:off x="6895002" y="5467388"/>
            <a:ext cx="5124454" cy="50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000">
                <a:solidFill>
                  <a:srgbClr val="1702A0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r>
              <a:rPr>
                <a:latin typeface="Gilroy Bold" panose="00000800000000000000" pitchFamily="50" charset="0"/>
              </a:rPr>
              <a:t>Suora taloudellinen hyöty</a:t>
            </a:r>
          </a:p>
        </p:txBody>
      </p:sp>
      <p:sp>
        <p:nvSpPr>
          <p:cNvPr id="459" name="Välillinen taloudellinen hyöty"/>
          <p:cNvSpPr/>
          <p:nvPr/>
        </p:nvSpPr>
        <p:spPr>
          <a:xfrm>
            <a:off x="12389944" y="5467388"/>
            <a:ext cx="5124454" cy="50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000">
                <a:solidFill>
                  <a:srgbClr val="1702A0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r>
              <a:rPr>
                <a:latin typeface="Gilroy Bold" panose="00000800000000000000" pitchFamily="50" charset="0"/>
              </a:rPr>
              <a:t>Välillinen taloudellinen hyöty</a:t>
            </a:r>
          </a:p>
        </p:txBody>
      </p:sp>
      <p:sp>
        <p:nvSpPr>
          <p:cNvPr id="460" name="Riiston keinot"/>
          <p:cNvSpPr/>
          <p:nvPr/>
        </p:nvSpPr>
        <p:spPr>
          <a:xfrm>
            <a:off x="6149139" y="7806216"/>
            <a:ext cx="4800533" cy="50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000">
                <a:solidFill>
                  <a:srgbClr val="1702A0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r>
              <a:rPr>
                <a:latin typeface="Gilroy Bold" panose="00000800000000000000" pitchFamily="50" charset="0"/>
              </a:rPr>
              <a:t>Riiston keinot</a:t>
            </a:r>
          </a:p>
        </p:txBody>
      </p:sp>
      <p:sp>
        <p:nvSpPr>
          <p:cNvPr id="461" name="Paljastamisen esteet"/>
          <p:cNvSpPr/>
          <p:nvPr/>
        </p:nvSpPr>
        <p:spPr>
          <a:xfrm>
            <a:off x="13352873" y="7806216"/>
            <a:ext cx="4800533" cy="50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000">
                <a:solidFill>
                  <a:srgbClr val="1702A0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r>
              <a:rPr>
                <a:latin typeface="Gilroy Bold" panose="00000800000000000000" pitchFamily="50" charset="0"/>
              </a:rPr>
              <a:t>Paljastamisen esteet</a:t>
            </a:r>
          </a:p>
        </p:txBody>
      </p:sp>
      <p:sp>
        <p:nvSpPr>
          <p:cNvPr id="462" name="Line"/>
          <p:cNvSpPr/>
          <p:nvPr/>
        </p:nvSpPr>
        <p:spPr>
          <a:xfrm rot="5400000">
            <a:off x="11552022" y="11940159"/>
            <a:ext cx="306677" cy="1926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0802" y="0"/>
                </a:lnTo>
                <a:lnTo>
                  <a:pt x="21600" y="21593"/>
                </a:lnTo>
              </a:path>
            </a:pathLst>
          </a:custGeom>
          <a:ln w="63500">
            <a:solidFill>
              <a:srgbClr val="EF8E3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EF8E34"/>
                </a:solidFill>
              </a:defRPr>
            </a:pPr>
            <a:endParaRPr>
              <a:latin typeface="Gilroy Bold" panose="00000800000000000000" pitchFamily="50" charset="0"/>
            </a:endParaRPr>
          </a:p>
        </p:txBody>
      </p:sp>
      <p:sp>
        <p:nvSpPr>
          <p:cNvPr id="463" name="Worker"/>
          <p:cNvSpPr/>
          <p:nvPr/>
        </p:nvSpPr>
        <p:spPr>
          <a:xfrm>
            <a:off x="11822711" y="11727511"/>
            <a:ext cx="471865" cy="1055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7" h="21485" extrusionOk="0">
                <a:moveTo>
                  <a:pt x="10437" y="4"/>
                </a:moveTo>
                <a:cubicBezTo>
                  <a:pt x="10086" y="16"/>
                  <a:pt x="9890" y="53"/>
                  <a:pt x="9890" y="53"/>
                </a:cubicBezTo>
                <a:lnTo>
                  <a:pt x="9679" y="218"/>
                </a:lnTo>
                <a:cubicBezTo>
                  <a:pt x="9679" y="218"/>
                  <a:pt x="9475" y="209"/>
                  <a:pt x="9302" y="233"/>
                </a:cubicBezTo>
                <a:cubicBezTo>
                  <a:pt x="9123" y="277"/>
                  <a:pt x="8310" y="685"/>
                  <a:pt x="8077" y="979"/>
                </a:cubicBezTo>
                <a:cubicBezTo>
                  <a:pt x="7824" y="1007"/>
                  <a:pt x="6972" y="1066"/>
                  <a:pt x="6792" y="1100"/>
                </a:cubicBezTo>
                <a:cubicBezTo>
                  <a:pt x="6611" y="1134"/>
                  <a:pt x="6610" y="1188"/>
                  <a:pt x="6747" y="1207"/>
                </a:cubicBezTo>
                <a:cubicBezTo>
                  <a:pt x="6845" y="1222"/>
                  <a:pt x="7314" y="1289"/>
                  <a:pt x="7960" y="1382"/>
                </a:cubicBezTo>
                <a:lnTo>
                  <a:pt x="7768" y="1865"/>
                </a:lnTo>
                <a:cubicBezTo>
                  <a:pt x="7768" y="1865"/>
                  <a:pt x="7275" y="2061"/>
                  <a:pt x="7048" y="2209"/>
                </a:cubicBezTo>
                <a:cubicBezTo>
                  <a:pt x="6821" y="2357"/>
                  <a:pt x="7572" y="2389"/>
                  <a:pt x="7572" y="2389"/>
                </a:cubicBezTo>
                <a:cubicBezTo>
                  <a:pt x="7572" y="2389"/>
                  <a:pt x="7241" y="2949"/>
                  <a:pt x="7719" y="3113"/>
                </a:cubicBezTo>
                <a:cubicBezTo>
                  <a:pt x="7920" y="3182"/>
                  <a:pt x="8267" y="3252"/>
                  <a:pt x="8601" y="3308"/>
                </a:cubicBezTo>
                <a:cubicBezTo>
                  <a:pt x="8784" y="3339"/>
                  <a:pt x="8857" y="3435"/>
                  <a:pt x="8759" y="3510"/>
                </a:cubicBezTo>
                <a:cubicBezTo>
                  <a:pt x="8554" y="3667"/>
                  <a:pt x="8183" y="3908"/>
                  <a:pt x="7670" y="4063"/>
                </a:cubicBezTo>
                <a:cubicBezTo>
                  <a:pt x="6854" y="4309"/>
                  <a:pt x="6108" y="5696"/>
                  <a:pt x="6034" y="6631"/>
                </a:cubicBezTo>
                <a:cubicBezTo>
                  <a:pt x="5968" y="7473"/>
                  <a:pt x="5033" y="9443"/>
                  <a:pt x="5883" y="10219"/>
                </a:cubicBezTo>
                <a:cubicBezTo>
                  <a:pt x="5883" y="10220"/>
                  <a:pt x="5883" y="10221"/>
                  <a:pt x="5883" y="10221"/>
                </a:cubicBezTo>
                <a:cubicBezTo>
                  <a:pt x="5207" y="11118"/>
                  <a:pt x="5701" y="12224"/>
                  <a:pt x="4764" y="13705"/>
                </a:cubicBezTo>
                <a:cubicBezTo>
                  <a:pt x="3636" y="15488"/>
                  <a:pt x="3816" y="18602"/>
                  <a:pt x="3351" y="18952"/>
                </a:cubicBezTo>
                <a:cubicBezTo>
                  <a:pt x="3167" y="19090"/>
                  <a:pt x="3339" y="19405"/>
                  <a:pt x="3339" y="19406"/>
                </a:cubicBezTo>
                <a:cubicBezTo>
                  <a:pt x="3339" y="19406"/>
                  <a:pt x="2631" y="19652"/>
                  <a:pt x="1602" y="19882"/>
                </a:cubicBezTo>
                <a:cubicBezTo>
                  <a:pt x="1601" y="19882"/>
                  <a:pt x="1598" y="19882"/>
                  <a:pt x="1598" y="19882"/>
                </a:cubicBezTo>
                <a:cubicBezTo>
                  <a:pt x="73" y="19841"/>
                  <a:pt x="-63" y="20307"/>
                  <a:pt x="19" y="20574"/>
                </a:cubicBezTo>
                <a:cubicBezTo>
                  <a:pt x="46" y="20664"/>
                  <a:pt x="209" y="20734"/>
                  <a:pt x="411" y="20742"/>
                </a:cubicBezTo>
                <a:cubicBezTo>
                  <a:pt x="2676" y="20839"/>
                  <a:pt x="3841" y="20592"/>
                  <a:pt x="4278" y="20465"/>
                </a:cubicBezTo>
                <a:cubicBezTo>
                  <a:pt x="4366" y="20439"/>
                  <a:pt x="4482" y="20465"/>
                  <a:pt x="4485" y="20512"/>
                </a:cubicBezTo>
                <a:cubicBezTo>
                  <a:pt x="4488" y="20554"/>
                  <a:pt x="4556" y="20589"/>
                  <a:pt x="4651" y="20588"/>
                </a:cubicBezTo>
                <a:cubicBezTo>
                  <a:pt x="5744" y="20569"/>
                  <a:pt x="6439" y="20521"/>
                  <a:pt x="6852" y="20480"/>
                </a:cubicBezTo>
                <a:cubicBezTo>
                  <a:pt x="7148" y="20450"/>
                  <a:pt x="7357" y="20331"/>
                  <a:pt x="7353" y="20196"/>
                </a:cubicBezTo>
                <a:lnTo>
                  <a:pt x="7346" y="19841"/>
                </a:lnTo>
                <a:cubicBezTo>
                  <a:pt x="7344" y="19783"/>
                  <a:pt x="7387" y="19727"/>
                  <a:pt x="7467" y="19680"/>
                </a:cubicBezTo>
                <a:cubicBezTo>
                  <a:pt x="8229" y="19232"/>
                  <a:pt x="7793" y="18275"/>
                  <a:pt x="8073" y="16954"/>
                </a:cubicBezTo>
                <a:cubicBezTo>
                  <a:pt x="8368" y="15566"/>
                  <a:pt x="8492" y="15553"/>
                  <a:pt x="9570" y="13337"/>
                </a:cubicBezTo>
                <a:cubicBezTo>
                  <a:pt x="9573" y="13337"/>
                  <a:pt x="9574" y="13337"/>
                  <a:pt x="9577" y="13337"/>
                </a:cubicBezTo>
                <a:cubicBezTo>
                  <a:pt x="11043" y="14533"/>
                  <a:pt x="10440" y="15298"/>
                  <a:pt x="10636" y="15845"/>
                </a:cubicBezTo>
                <a:cubicBezTo>
                  <a:pt x="10833" y="16392"/>
                  <a:pt x="11668" y="17106"/>
                  <a:pt x="11680" y="18966"/>
                </a:cubicBezTo>
                <a:cubicBezTo>
                  <a:pt x="11704" y="20495"/>
                  <a:pt x="11735" y="19812"/>
                  <a:pt x="12137" y="20330"/>
                </a:cubicBezTo>
                <a:cubicBezTo>
                  <a:pt x="12010" y="20446"/>
                  <a:pt x="11786" y="20561"/>
                  <a:pt x="11386" y="20672"/>
                </a:cubicBezTo>
                <a:cubicBezTo>
                  <a:pt x="10646" y="20876"/>
                  <a:pt x="10719" y="21130"/>
                  <a:pt x="10783" y="21288"/>
                </a:cubicBezTo>
                <a:cubicBezTo>
                  <a:pt x="10807" y="21346"/>
                  <a:pt x="10902" y="21392"/>
                  <a:pt x="11028" y="21408"/>
                </a:cubicBezTo>
                <a:cubicBezTo>
                  <a:pt x="12524" y="21592"/>
                  <a:pt x="13471" y="21410"/>
                  <a:pt x="14010" y="21253"/>
                </a:cubicBezTo>
                <a:cubicBezTo>
                  <a:pt x="14574" y="21089"/>
                  <a:pt x="14673" y="20619"/>
                  <a:pt x="14967" y="20477"/>
                </a:cubicBezTo>
                <a:cubicBezTo>
                  <a:pt x="15134" y="20396"/>
                  <a:pt x="15145" y="20200"/>
                  <a:pt x="15122" y="20045"/>
                </a:cubicBezTo>
                <a:cubicBezTo>
                  <a:pt x="15124" y="20044"/>
                  <a:pt x="15127" y="20043"/>
                  <a:pt x="15129" y="20043"/>
                </a:cubicBezTo>
                <a:cubicBezTo>
                  <a:pt x="15725" y="19650"/>
                  <a:pt x="15043" y="19524"/>
                  <a:pt x="15126" y="17446"/>
                </a:cubicBezTo>
                <a:cubicBezTo>
                  <a:pt x="15379" y="14690"/>
                  <a:pt x="14303" y="14379"/>
                  <a:pt x="14651" y="12819"/>
                </a:cubicBezTo>
                <a:cubicBezTo>
                  <a:pt x="14666" y="12752"/>
                  <a:pt x="14679" y="12685"/>
                  <a:pt x="14692" y="12621"/>
                </a:cubicBezTo>
                <a:cubicBezTo>
                  <a:pt x="14707" y="12548"/>
                  <a:pt x="14841" y="12494"/>
                  <a:pt x="15005" y="12492"/>
                </a:cubicBezTo>
                <a:cubicBezTo>
                  <a:pt x="15481" y="12485"/>
                  <a:pt x="15952" y="12451"/>
                  <a:pt x="16313" y="12371"/>
                </a:cubicBezTo>
                <a:cubicBezTo>
                  <a:pt x="16447" y="12341"/>
                  <a:pt x="16604" y="12381"/>
                  <a:pt x="16622" y="12448"/>
                </a:cubicBezTo>
                <a:cubicBezTo>
                  <a:pt x="16706" y="12755"/>
                  <a:pt x="16876" y="13159"/>
                  <a:pt x="16961" y="13451"/>
                </a:cubicBezTo>
                <a:cubicBezTo>
                  <a:pt x="17064" y="13804"/>
                  <a:pt x="17105" y="14178"/>
                  <a:pt x="17119" y="14334"/>
                </a:cubicBezTo>
                <a:cubicBezTo>
                  <a:pt x="17123" y="14374"/>
                  <a:pt x="17207" y="14404"/>
                  <a:pt x="17297" y="14399"/>
                </a:cubicBezTo>
                <a:lnTo>
                  <a:pt x="17538" y="14386"/>
                </a:lnTo>
                <a:lnTo>
                  <a:pt x="18133" y="14350"/>
                </a:lnTo>
                <a:cubicBezTo>
                  <a:pt x="18223" y="14345"/>
                  <a:pt x="18285" y="14308"/>
                  <a:pt x="18265" y="14268"/>
                </a:cubicBezTo>
                <a:cubicBezTo>
                  <a:pt x="18190" y="14116"/>
                  <a:pt x="18017" y="13748"/>
                  <a:pt x="17915" y="13396"/>
                </a:cubicBezTo>
                <a:cubicBezTo>
                  <a:pt x="17789" y="12962"/>
                  <a:pt x="17698" y="12269"/>
                  <a:pt x="17508" y="12040"/>
                </a:cubicBezTo>
                <a:cubicBezTo>
                  <a:pt x="17484" y="12011"/>
                  <a:pt x="17413" y="11995"/>
                  <a:pt x="17346" y="11999"/>
                </a:cubicBezTo>
                <a:lnTo>
                  <a:pt x="17338" y="11999"/>
                </a:lnTo>
                <a:lnTo>
                  <a:pt x="17206" y="11542"/>
                </a:lnTo>
                <a:cubicBezTo>
                  <a:pt x="17207" y="11541"/>
                  <a:pt x="17209" y="11541"/>
                  <a:pt x="17210" y="11540"/>
                </a:cubicBezTo>
                <a:cubicBezTo>
                  <a:pt x="17340" y="11529"/>
                  <a:pt x="17463" y="11514"/>
                  <a:pt x="17560" y="11497"/>
                </a:cubicBezTo>
                <a:cubicBezTo>
                  <a:pt x="17561" y="11496"/>
                  <a:pt x="17560" y="11495"/>
                  <a:pt x="17560" y="11495"/>
                </a:cubicBezTo>
                <a:cubicBezTo>
                  <a:pt x="17538" y="11368"/>
                  <a:pt x="17479" y="11143"/>
                  <a:pt x="17478" y="11139"/>
                </a:cubicBezTo>
                <a:cubicBezTo>
                  <a:pt x="17473" y="11138"/>
                  <a:pt x="17368" y="11117"/>
                  <a:pt x="17168" y="11102"/>
                </a:cubicBezTo>
                <a:cubicBezTo>
                  <a:pt x="17167" y="11101"/>
                  <a:pt x="17166" y="11101"/>
                  <a:pt x="17165" y="11100"/>
                </a:cubicBezTo>
                <a:cubicBezTo>
                  <a:pt x="17189" y="11034"/>
                  <a:pt x="17276" y="10886"/>
                  <a:pt x="17583" y="10868"/>
                </a:cubicBezTo>
                <a:cubicBezTo>
                  <a:pt x="17963" y="10846"/>
                  <a:pt x="18338" y="11016"/>
                  <a:pt x="18733" y="11129"/>
                </a:cubicBezTo>
                <a:cubicBezTo>
                  <a:pt x="18776" y="11141"/>
                  <a:pt x="18825" y="11121"/>
                  <a:pt x="18804" y="11100"/>
                </a:cubicBezTo>
                <a:cubicBezTo>
                  <a:pt x="18519" y="10819"/>
                  <a:pt x="18080" y="10648"/>
                  <a:pt x="17602" y="10550"/>
                </a:cubicBezTo>
                <a:cubicBezTo>
                  <a:pt x="17601" y="10550"/>
                  <a:pt x="17599" y="10549"/>
                  <a:pt x="17598" y="10549"/>
                </a:cubicBezTo>
                <a:cubicBezTo>
                  <a:pt x="17663" y="10303"/>
                  <a:pt x="17464" y="9517"/>
                  <a:pt x="18103" y="9308"/>
                </a:cubicBezTo>
                <a:cubicBezTo>
                  <a:pt x="18839" y="9068"/>
                  <a:pt x="21537" y="7448"/>
                  <a:pt x="21537" y="7251"/>
                </a:cubicBezTo>
                <a:cubicBezTo>
                  <a:pt x="21537" y="7054"/>
                  <a:pt x="20229" y="6631"/>
                  <a:pt x="20229" y="6631"/>
                </a:cubicBezTo>
                <a:cubicBezTo>
                  <a:pt x="20294" y="6574"/>
                  <a:pt x="20326" y="6523"/>
                  <a:pt x="20312" y="6485"/>
                </a:cubicBezTo>
                <a:cubicBezTo>
                  <a:pt x="20214" y="6223"/>
                  <a:pt x="19626" y="5918"/>
                  <a:pt x="19185" y="5939"/>
                </a:cubicBezTo>
                <a:cubicBezTo>
                  <a:pt x="19184" y="5938"/>
                  <a:pt x="19182" y="5939"/>
                  <a:pt x="19181" y="5939"/>
                </a:cubicBezTo>
                <a:cubicBezTo>
                  <a:pt x="18797" y="5597"/>
                  <a:pt x="15642" y="4020"/>
                  <a:pt x="14183" y="3607"/>
                </a:cubicBezTo>
                <a:cubicBezTo>
                  <a:pt x="14143" y="3594"/>
                  <a:pt x="14102" y="3582"/>
                  <a:pt x="14059" y="3574"/>
                </a:cubicBezTo>
                <a:cubicBezTo>
                  <a:pt x="13624" y="3489"/>
                  <a:pt x="13317" y="3433"/>
                  <a:pt x="13052" y="3397"/>
                </a:cubicBezTo>
                <a:cubicBezTo>
                  <a:pt x="12797" y="3363"/>
                  <a:pt x="12583" y="3286"/>
                  <a:pt x="12461" y="3181"/>
                </a:cubicBezTo>
                <a:cubicBezTo>
                  <a:pt x="12456" y="3177"/>
                  <a:pt x="12450" y="3173"/>
                  <a:pt x="12446" y="3169"/>
                </a:cubicBezTo>
                <a:cubicBezTo>
                  <a:pt x="12303" y="3044"/>
                  <a:pt x="12309" y="2897"/>
                  <a:pt x="12453" y="2772"/>
                </a:cubicBezTo>
                <a:cubicBezTo>
                  <a:pt x="12690" y="2568"/>
                  <a:pt x="12917" y="2300"/>
                  <a:pt x="13056" y="2118"/>
                </a:cubicBezTo>
                <a:cubicBezTo>
                  <a:pt x="13339" y="2159"/>
                  <a:pt x="13522" y="2185"/>
                  <a:pt x="13558" y="2191"/>
                </a:cubicBezTo>
                <a:cubicBezTo>
                  <a:pt x="13853" y="2237"/>
                  <a:pt x="13802" y="2072"/>
                  <a:pt x="13633" y="1918"/>
                </a:cubicBezTo>
                <a:cubicBezTo>
                  <a:pt x="14292" y="1088"/>
                  <a:pt x="13130" y="295"/>
                  <a:pt x="11903" y="102"/>
                </a:cubicBezTo>
                <a:cubicBezTo>
                  <a:pt x="11289" y="5"/>
                  <a:pt x="10787" y="-8"/>
                  <a:pt x="10437" y="4"/>
                </a:cubicBezTo>
                <a:close/>
                <a:moveTo>
                  <a:pt x="15977" y="6797"/>
                </a:moveTo>
                <a:cubicBezTo>
                  <a:pt x="16042" y="6794"/>
                  <a:pt x="16114" y="6797"/>
                  <a:pt x="16181" y="6809"/>
                </a:cubicBezTo>
                <a:cubicBezTo>
                  <a:pt x="16554" y="6879"/>
                  <a:pt x="16803" y="7031"/>
                  <a:pt x="16773" y="7075"/>
                </a:cubicBezTo>
                <a:cubicBezTo>
                  <a:pt x="16657" y="7240"/>
                  <a:pt x="17224" y="7430"/>
                  <a:pt x="17756" y="7512"/>
                </a:cubicBezTo>
                <a:cubicBezTo>
                  <a:pt x="17915" y="7536"/>
                  <a:pt x="18004" y="7610"/>
                  <a:pt x="17952" y="7681"/>
                </a:cubicBezTo>
                <a:cubicBezTo>
                  <a:pt x="17631" y="8127"/>
                  <a:pt x="17150" y="8671"/>
                  <a:pt x="17018" y="8819"/>
                </a:cubicBezTo>
                <a:cubicBezTo>
                  <a:pt x="16985" y="8843"/>
                  <a:pt x="16953" y="8866"/>
                  <a:pt x="16920" y="8890"/>
                </a:cubicBezTo>
                <a:lnTo>
                  <a:pt x="15687" y="9497"/>
                </a:lnTo>
                <a:cubicBezTo>
                  <a:pt x="15651" y="9514"/>
                  <a:pt x="15602" y="9525"/>
                  <a:pt x="15548" y="9527"/>
                </a:cubicBezTo>
                <a:cubicBezTo>
                  <a:pt x="15314" y="9533"/>
                  <a:pt x="15076" y="9544"/>
                  <a:pt x="14865" y="9554"/>
                </a:cubicBezTo>
                <a:cubicBezTo>
                  <a:pt x="14715" y="9561"/>
                  <a:pt x="14597" y="9497"/>
                  <a:pt x="14643" y="9433"/>
                </a:cubicBezTo>
                <a:cubicBezTo>
                  <a:pt x="15029" y="8890"/>
                  <a:pt x="15784" y="7709"/>
                  <a:pt x="15642" y="6982"/>
                </a:cubicBezTo>
                <a:cubicBezTo>
                  <a:pt x="15623" y="6885"/>
                  <a:pt x="15783" y="6809"/>
                  <a:pt x="15977" y="6797"/>
                </a:cubicBezTo>
                <a:close/>
              </a:path>
            </a:pathLst>
          </a:custGeom>
          <a:solidFill>
            <a:srgbClr val="1702A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>
              <a:latin typeface="Gilroy Bold" panose="00000800000000000000" pitchFamily="50" charset="0"/>
            </a:endParaRPr>
          </a:p>
        </p:txBody>
      </p:sp>
      <p:sp>
        <p:nvSpPr>
          <p:cNvPr id="464" name="Line"/>
          <p:cNvSpPr/>
          <p:nvPr/>
        </p:nvSpPr>
        <p:spPr>
          <a:xfrm flipH="1">
            <a:off x="12428759" y="9107549"/>
            <a:ext cx="838726" cy="2933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" y="0"/>
                </a:moveTo>
                <a:lnTo>
                  <a:pt x="0" y="15346"/>
                </a:lnTo>
                <a:cubicBezTo>
                  <a:pt x="325" y="17356"/>
                  <a:pt x="3844" y="19214"/>
                  <a:pt x="9555" y="20390"/>
                </a:cubicBezTo>
                <a:cubicBezTo>
                  <a:pt x="13080" y="21116"/>
                  <a:pt x="17262" y="21536"/>
                  <a:pt x="21600" y="21600"/>
                </a:cubicBezTo>
              </a:path>
            </a:pathLst>
          </a:custGeom>
          <a:ln w="63500">
            <a:solidFill>
              <a:srgbClr val="EF8E3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EF8E34"/>
                </a:solidFill>
              </a:defRPr>
            </a:pPr>
            <a:endParaRPr>
              <a:latin typeface="Gilroy Bold" panose="00000800000000000000" pitchFamily="50" charset="0"/>
            </a:endParaRPr>
          </a:p>
        </p:txBody>
      </p:sp>
      <p:sp>
        <p:nvSpPr>
          <p:cNvPr id="465" name="Line"/>
          <p:cNvSpPr/>
          <p:nvPr/>
        </p:nvSpPr>
        <p:spPr>
          <a:xfrm>
            <a:off x="13103023" y="9039655"/>
            <a:ext cx="306676" cy="1926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0802" y="0"/>
                </a:lnTo>
                <a:lnTo>
                  <a:pt x="21600" y="21593"/>
                </a:lnTo>
              </a:path>
            </a:pathLst>
          </a:custGeom>
          <a:ln w="63500">
            <a:solidFill>
              <a:srgbClr val="EF8E3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EF8E34"/>
                </a:solidFill>
              </a:defRPr>
            </a:pPr>
            <a:endParaRPr>
              <a:latin typeface="Gilroy Bold" panose="00000800000000000000" pitchFamily="50" charset="0"/>
            </a:endParaRPr>
          </a:p>
        </p:txBody>
      </p:sp>
      <p:sp>
        <p:nvSpPr>
          <p:cNvPr id="466" name="Miten tunnistetaan?"/>
          <p:cNvSpPr/>
          <p:nvPr/>
        </p:nvSpPr>
        <p:spPr>
          <a:xfrm>
            <a:off x="907613" y="7818916"/>
            <a:ext cx="4800534" cy="50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000">
                <a:latin typeface="Raleway Light"/>
                <a:ea typeface="Raleway Light"/>
                <a:cs typeface="Raleway Light"/>
                <a:sym typeface="Raleway Light"/>
              </a:defRPr>
            </a:lvl1pPr>
          </a:lstStyle>
          <a:p>
            <a:r>
              <a:rPr>
                <a:latin typeface="Gilroy Bold" panose="00000800000000000000" pitchFamily="50" charset="0"/>
              </a:rPr>
              <a:t>Miten tunnistetaan?</a:t>
            </a:r>
          </a:p>
        </p:txBody>
      </p:sp>
      <p:sp>
        <p:nvSpPr>
          <p:cNvPr id="467" name="Miten tunnistetaan?"/>
          <p:cNvSpPr/>
          <p:nvPr/>
        </p:nvSpPr>
        <p:spPr>
          <a:xfrm>
            <a:off x="18620505" y="7818916"/>
            <a:ext cx="4800533" cy="1055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000">
                <a:latin typeface="Raleway Light"/>
                <a:ea typeface="Raleway Light"/>
                <a:cs typeface="Raleway Light"/>
                <a:sym typeface="Raleway Light"/>
              </a:defRPr>
            </a:lvl1pPr>
          </a:lstStyle>
          <a:p>
            <a:r>
              <a:rPr>
                <a:latin typeface="Gilroy Bold" panose="00000800000000000000" pitchFamily="50" charset="0"/>
              </a:rPr>
              <a:t>Miten tunnistetaan?</a:t>
            </a:r>
          </a:p>
        </p:txBody>
      </p:sp>
      <p:sp>
        <p:nvSpPr>
          <p:cNvPr id="468" name="Line"/>
          <p:cNvSpPr/>
          <p:nvPr/>
        </p:nvSpPr>
        <p:spPr>
          <a:xfrm>
            <a:off x="18399655" y="7585122"/>
            <a:ext cx="5326278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>
              <a:latin typeface="Gilroy Bold" panose="00000800000000000000" pitchFamily="50" charset="0"/>
            </a:endParaRPr>
          </a:p>
        </p:txBody>
      </p:sp>
      <p:sp>
        <p:nvSpPr>
          <p:cNvPr id="469" name="Milloin on syytä epäillä?"/>
          <p:cNvSpPr/>
          <p:nvPr/>
        </p:nvSpPr>
        <p:spPr>
          <a:xfrm>
            <a:off x="17216135" y="731142"/>
            <a:ext cx="5934616" cy="598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000">
                <a:latin typeface="Raleway Light"/>
                <a:ea typeface="Raleway Light"/>
                <a:cs typeface="Raleway Light"/>
                <a:sym typeface="Raleway Light"/>
              </a:defRPr>
            </a:lvl1pPr>
          </a:lstStyle>
          <a:p>
            <a:r>
              <a:rPr>
                <a:latin typeface="Gilroy Bold" panose="00000800000000000000" pitchFamily="50" charset="0"/>
              </a:rPr>
              <a:t>Milloin on syytä epäillä?</a:t>
            </a:r>
          </a:p>
        </p:txBody>
      </p:sp>
      <p:sp>
        <p:nvSpPr>
          <p:cNvPr id="470" name="Mitä resursseja tarvitaan?"/>
          <p:cNvSpPr/>
          <p:nvPr/>
        </p:nvSpPr>
        <p:spPr>
          <a:xfrm>
            <a:off x="18328405" y="5378488"/>
            <a:ext cx="4800533" cy="50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000">
                <a:latin typeface="Raleway Light"/>
                <a:ea typeface="Raleway Light"/>
                <a:cs typeface="Raleway Light"/>
                <a:sym typeface="Raleway Light"/>
              </a:defRPr>
            </a:lvl1pPr>
          </a:lstStyle>
          <a:p>
            <a:r>
              <a:rPr>
                <a:latin typeface="Gilroy Bold" panose="00000800000000000000" pitchFamily="50" charset="0"/>
              </a:rPr>
              <a:t>Mitä resursseja tarvitaan?</a:t>
            </a:r>
          </a:p>
        </p:txBody>
      </p:sp>
      <p:sp>
        <p:nvSpPr>
          <p:cNvPr id="471" name="Line"/>
          <p:cNvSpPr/>
          <p:nvPr/>
        </p:nvSpPr>
        <p:spPr>
          <a:xfrm>
            <a:off x="17726226" y="5257920"/>
            <a:ext cx="5934616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>
              <a:latin typeface="Gilroy Bold" panose="00000800000000000000" pitchFamily="50" charset="0"/>
            </a:endParaRPr>
          </a:p>
        </p:txBody>
      </p:sp>
      <p:sp>
        <p:nvSpPr>
          <p:cNvPr id="472" name="Miten kartoitetaan toimijat?"/>
          <p:cNvSpPr/>
          <p:nvPr/>
        </p:nvSpPr>
        <p:spPr>
          <a:xfrm>
            <a:off x="1568724" y="-923453"/>
            <a:ext cx="5326279" cy="50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702A0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</a:lstStyle>
          <a:p>
            <a:r>
              <a:rPr>
                <a:latin typeface="Gilroy Bold" panose="00000800000000000000" pitchFamily="50" charset="0"/>
              </a:rPr>
              <a:t>Miten kartoitetaan toimijat?</a:t>
            </a:r>
          </a:p>
        </p:txBody>
      </p:sp>
      <p:sp>
        <p:nvSpPr>
          <p:cNvPr id="473" name="Mitä resursseja tarvitaan?"/>
          <p:cNvSpPr/>
          <p:nvPr/>
        </p:nvSpPr>
        <p:spPr>
          <a:xfrm>
            <a:off x="17783176" y="2787456"/>
            <a:ext cx="4800533" cy="50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000">
                <a:latin typeface="Raleway Light"/>
                <a:ea typeface="Raleway Light"/>
                <a:cs typeface="Raleway Light"/>
                <a:sym typeface="Raleway Light"/>
              </a:defRPr>
            </a:lvl1pPr>
          </a:lstStyle>
          <a:p>
            <a:r>
              <a:rPr>
                <a:latin typeface="Gilroy Bold" panose="00000800000000000000" pitchFamily="50" charset="0"/>
              </a:rPr>
              <a:t>Mitä resursseja tarvitaan?</a:t>
            </a:r>
          </a:p>
        </p:txBody>
      </p:sp>
      <p:sp>
        <p:nvSpPr>
          <p:cNvPr id="474" name="Line"/>
          <p:cNvSpPr/>
          <p:nvPr/>
        </p:nvSpPr>
        <p:spPr>
          <a:xfrm>
            <a:off x="658066" y="5257920"/>
            <a:ext cx="5999708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>
              <a:latin typeface="Gilroy Bold" panose="00000800000000000000" pitchFamily="50" charset="0"/>
            </a:endParaRPr>
          </a:p>
        </p:txBody>
      </p:sp>
      <p:sp>
        <p:nvSpPr>
          <p:cNvPr id="475" name="Line"/>
          <p:cNvSpPr/>
          <p:nvPr/>
        </p:nvSpPr>
        <p:spPr>
          <a:xfrm>
            <a:off x="12192000" y="5554001"/>
            <a:ext cx="1" cy="1743571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>
              <a:latin typeface="Gilroy Bold" panose="00000800000000000000" pitchFamily="50" charset="0"/>
            </a:endParaRPr>
          </a:p>
        </p:txBody>
      </p:sp>
      <p:sp>
        <p:nvSpPr>
          <p:cNvPr id="476" name="Line"/>
          <p:cNvSpPr/>
          <p:nvPr/>
        </p:nvSpPr>
        <p:spPr>
          <a:xfrm>
            <a:off x="12192000" y="2878901"/>
            <a:ext cx="0" cy="2137495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>
              <a:latin typeface="Gilroy Bold" panose="00000800000000000000" pitchFamily="50" charset="0"/>
            </a:endParaRPr>
          </a:p>
        </p:txBody>
      </p:sp>
      <p:sp>
        <p:nvSpPr>
          <p:cNvPr id="477" name="Toimijat"/>
          <p:cNvSpPr/>
          <p:nvPr/>
        </p:nvSpPr>
        <p:spPr>
          <a:xfrm>
            <a:off x="7930192" y="2812856"/>
            <a:ext cx="4027522" cy="832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defRPr sz="2000">
                <a:solidFill>
                  <a:srgbClr val="1702A0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r>
              <a:rPr>
                <a:latin typeface="Gilroy Bold" panose="00000800000000000000" pitchFamily="50" charset="0"/>
              </a:rPr>
              <a:t>Toimijat</a:t>
            </a:r>
          </a:p>
        </p:txBody>
      </p:sp>
      <p:sp>
        <p:nvSpPr>
          <p:cNvPr id="479" name="Työeläkevakuutusmaksupetos"/>
          <p:cNvSpPr/>
          <p:nvPr/>
        </p:nvSpPr>
        <p:spPr>
          <a:xfrm>
            <a:off x="12719205" y="5909315"/>
            <a:ext cx="4496931" cy="832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defRPr sz="2000">
                <a:solidFill>
                  <a:srgbClr val="FB2C7E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r>
              <a:rPr dirty="0" err="1">
                <a:latin typeface="Gilroy Bold" panose="00000800000000000000" pitchFamily="50" charset="0"/>
              </a:rPr>
              <a:t>Työeläkevakuutusmaksupetos</a:t>
            </a:r>
            <a:endParaRPr dirty="0">
              <a:latin typeface="Gilroy Bold" panose="00000800000000000000" pitchFamily="50" charset="0"/>
            </a:endParaRPr>
          </a:p>
        </p:txBody>
      </p:sp>
      <p:sp>
        <p:nvSpPr>
          <p:cNvPr id="480" name="Ovat käyttäneet hyväksi asianomaisten kielitaidottomuudesta ja varattomuudesta johtuvaa riippuvaista asemaa työnantajasta.…"/>
          <p:cNvSpPr/>
          <p:nvPr/>
        </p:nvSpPr>
        <p:spPr>
          <a:xfrm>
            <a:off x="6601779" y="8581641"/>
            <a:ext cx="3895253" cy="4219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pPr>
              <a:defRPr sz="2000">
                <a:solidFill>
                  <a:srgbClr val="FB2C7E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rPr dirty="0" err="1">
                <a:latin typeface="Gilroy Bold" panose="00000800000000000000" pitchFamily="50" charset="0"/>
              </a:rPr>
              <a:t>Ovat</a:t>
            </a:r>
            <a:r>
              <a:rPr dirty="0">
                <a:latin typeface="Gilroy Bold" panose="00000800000000000000" pitchFamily="50" charset="0"/>
              </a:rPr>
              <a:t> </a:t>
            </a:r>
            <a:r>
              <a:rPr dirty="0" err="1">
                <a:latin typeface="Gilroy Bold" panose="00000800000000000000" pitchFamily="50" charset="0"/>
              </a:rPr>
              <a:t>käyttäneet</a:t>
            </a:r>
            <a:r>
              <a:rPr dirty="0">
                <a:latin typeface="Gilroy Bold" panose="00000800000000000000" pitchFamily="50" charset="0"/>
              </a:rPr>
              <a:t> </a:t>
            </a:r>
            <a:r>
              <a:rPr dirty="0" err="1">
                <a:latin typeface="Gilroy Bold" panose="00000800000000000000" pitchFamily="50" charset="0"/>
              </a:rPr>
              <a:t>hyväksi</a:t>
            </a:r>
            <a:r>
              <a:rPr dirty="0">
                <a:latin typeface="Gilroy Bold" panose="00000800000000000000" pitchFamily="50" charset="0"/>
              </a:rPr>
              <a:t> </a:t>
            </a:r>
            <a:r>
              <a:rPr dirty="0" err="1">
                <a:latin typeface="Gilroy Bold" panose="00000800000000000000" pitchFamily="50" charset="0"/>
              </a:rPr>
              <a:t>asianomaisten</a:t>
            </a:r>
            <a:r>
              <a:rPr dirty="0">
                <a:latin typeface="Gilroy Bold" panose="00000800000000000000" pitchFamily="50" charset="0"/>
              </a:rPr>
              <a:t> </a:t>
            </a:r>
            <a:r>
              <a:rPr dirty="0" err="1">
                <a:latin typeface="Gilroy Bold" panose="00000800000000000000" pitchFamily="50" charset="0"/>
              </a:rPr>
              <a:t>kielitaidottomuudesta</a:t>
            </a:r>
            <a:r>
              <a:rPr dirty="0">
                <a:latin typeface="Gilroy Bold" panose="00000800000000000000" pitchFamily="50" charset="0"/>
              </a:rPr>
              <a:t> ja </a:t>
            </a:r>
            <a:r>
              <a:rPr dirty="0" err="1">
                <a:latin typeface="Gilroy Bold" panose="00000800000000000000" pitchFamily="50" charset="0"/>
              </a:rPr>
              <a:t>varattomuudesta</a:t>
            </a:r>
            <a:r>
              <a:rPr dirty="0">
                <a:latin typeface="Gilroy Bold" panose="00000800000000000000" pitchFamily="50" charset="0"/>
              </a:rPr>
              <a:t> </a:t>
            </a:r>
            <a:r>
              <a:rPr dirty="0" err="1">
                <a:latin typeface="Gilroy Bold" panose="00000800000000000000" pitchFamily="50" charset="0"/>
              </a:rPr>
              <a:t>johtuvaa</a:t>
            </a:r>
            <a:r>
              <a:rPr dirty="0">
                <a:latin typeface="Gilroy Bold" panose="00000800000000000000" pitchFamily="50" charset="0"/>
              </a:rPr>
              <a:t> </a:t>
            </a:r>
            <a:r>
              <a:rPr dirty="0" err="1">
                <a:latin typeface="Gilroy Bold" panose="00000800000000000000" pitchFamily="50" charset="0"/>
              </a:rPr>
              <a:t>riippuvaista</a:t>
            </a:r>
            <a:r>
              <a:rPr dirty="0">
                <a:latin typeface="Gilroy Bold" panose="00000800000000000000" pitchFamily="50" charset="0"/>
              </a:rPr>
              <a:t> </a:t>
            </a:r>
            <a:r>
              <a:rPr dirty="0" err="1">
                <a:latin typeface="Gilroy Bold" panose="00000800000000000000" pitchFamily="50" charset="0"/>
              </a:rPr>
              <a:t>asemaa</a:t>
            </a:r>
            <a:r>
              <a:rPr dirty="0">
                <a:latin typeface="Gilroy Bold" panose="00000800000000000000" pitchFamily="50" charset="0"/>
              </a:rPr>
              <a:t> </a:t>
            </a:r>
            <a:r>
              <a:rPr dirty="0" err="1">
                <a:latin typeface="Gilroy Bold" panose="00000800000000000000" pitchFamily="50" charset="0"/>
              </a:rPr>
              <a:t>työnantajasta</a:t>
            </a:r>
            <a:r>
              <a:rPr dirty="0">
                <a:latin typeface="Gilroy Bold" panose="00000800000000000000" pitchFamily="50" charset="0"/>
              </a:rPr>
              <a:t>.</a:t>
            </a:r>
          </a:p>
          <a:p>
            <a:pPr>
              <a:defRPr sz="2000">
                <a:solidFill>
                  <a:srgbClr val="FB2C7E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rPr dirty="0" err="1">
                <a:latin typeface="Gilroy Bold" panose="00000800000000000000" pitchFamily="50" charset="0"/>
              </a:rPr>
              <a:t>Asianomistajat</a:t>
            </a:r>
            <a:r>
              <a:rPr dirty="0">
                <a:latin typeface="Gilroy Bold" panose="00000800000000000000" pitchFamily="50" charset="0"/>
              </a:rPr>
              <a:t> </a:t>
            </a:r>
            <a:r>
              <a:rPr dirty="0" err="1">
                <a:latin typeface="Gilroy Bold" panose="00000800000000000000" pitchFamily="50" charset="0"/>
              </a:rPr>
              <a:t>eivät</a:t>
            </a:r>
            <a:r>
              <a:rPr dirty="0">
                <a:latin typeface="Gilroy Bold" panose="00000800000000000000" pitchFamily="50" charset="0"/>
              </a:rPr>
              <a:t> </a:t>
            </a:r>
            <a:r>
              <a:rPr dirty="0" err="1">
                <a:latin typeface="Gilroy Bold" panose="00000800000000000000" pitchFamily="50" charset="0"/>
              </a:rPr>
              <a:t>ymmärtäneet</a:t>
            </a:r>
            <a:r>
              <a:rPr dirty="0">
                <a:latin typeface="Gilroy Bold" panose="00000800000000000000" pitchFamily="50" charset="0"/>
              </a:rPr>
              <a:t>, </a:t>
            </a:r>
            <a:r>
              <a:rPr dirty="0" err="1">
                <a:latin typeface="Gilroy Bold" panose="00000800000000000000" pitchFamily="50" charset="0"/>
              </a:rPr>
              <a:t>mitä</a:t>
            </a:r>
            <a:r>
              <a:rPr dirty="0">
                <a:latin typeface="Gilroy Bold" panose="00000800000000000000" pitchFamily="50" charset="0"/>
              </a:rPr>
              <a:t> </a:t>
            </a:r>
            <a:r>
              <a:rPr dirty="0" err="1">
                <a:latin typeface="Gilroy Bold" panose="00000800000000000000" pitchFamily="50" charset="0"/>
              </a:rPr>
              <a:t>kevytyrittäjyys</a:t>
            </a:r>
            <a:r>
              <a:rPr dirty="0">
                <a:latin typeface="Gilroy Bold" panose="00000800000000000000" pitchFamily="50" charset="0"/>
              </a:rPr>
              <a:t> </a:t>
            </a:r>
            <a:r>
              <a:rPr dirty="0" err="1">
                <a:latin typeface="Gilroy Bold" panose="00000800000000000000" pitchFamily="50" charset="0"/>
              </a:rPr>
              <a:t>tarkoittaa</a:t>
            </a:r>
            <a:r>
              <a:rPr dirty="0">
                <a:latin typeface="Gilroy Bold" panose="00000800000000000000" pitchFamily="50" charset="0"/>
              </a:rPr>
              <a:t>.</a:t>
            </a:r>
          </a:p>
        </p:txBody>
      </p:sp>
      <p:sp>
        <p:nvSpPr>
          <p:cNvPr id="481" name="Työpäivät ovat olleet pitkiä. Pieni palkka. Palkkoja on useassa tapauksessa jätetty maksamatta. Asumisesta on pitänyt maksaa. Palkoista on vähennetty erilaisia kuluja."/>
          <p:cNvSpPr/>
          <p:nvPr/>
        </p:nvSpPr>
        <p:spPr>
          <a:xfrm>
            <a:off x="7079149" y="5909315"/>
            <a:ext cx="4972428" cy="1726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defRPr sz="2000">
                <a:solidFill>
                  <a:srgbClr val="FB2C7E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r>
              <a:rPr dirty="0" err="1">
                <a:latin typeface="Gilroy Bold" panose="00000800000000000000" pitchFamily="50" charset="0"/>
              </a:rPr>
              <a:t>Työpäivät</a:t>
            </a:r>
            <a:r>
              <a:rPr dirty="0">
                <a:latin typeface="Gilroy Bold" panose="00000800000000000000" pitchFamily="50" charset="0"/>
              </a:rPr>
              <a:t> </a:t>
            </a:r>
            <a:r>
              <a:rPr dirty="0" err="1">
                <a:latin typeface="Gilroy Bold" panose="00000800000000000000" pitchFamily="50" charset="0"/>
              </a:rPr>
              <a:t>ovat</a:t>
            </a:r>
            <a:r>
              <a:rPr dirty="0">
                <a:latin typeface="Gilroy Bold" panose="00000800000000000000" pitchFamily="50" charset="0"/>
              </a:rPr>
              <a:t> </a:t>
            </a:r>
            <a:r>
              <a:rPr dirty="0" err="1">
                <a:latin typeface="Gilroy Bold" panose="00000800000000000000" pitchFamily="50" charset="0"/>
              </a:rPr>
              <a:t>olleet</a:t>
            </a:r>
            <a:r>
              <a:rPr dirty="0">
                <a:latin typeface="Gilroy Bold" panose="00000800000000000000" pitchFamily="50" charset="0"/>
              </a:rPr>
              <a:t> </a:t>
            </a:r>
            <a:r>
              <a:rPr dirty="0" err="1">
                <a:latin typeface="Gilroy Bold" panose="00000800000000000000" pitchFamily="50" charset="0"/>
              </a:rPr>
              <a:t>pitkiä</a:t>
            </a:r>
            <a:r>
              <a:rPr dirty="0">
                <a:latin typeface="Gilroy Bold" panose="00000800000000000000" pitchFamily="50" charset="0"/>
              </a:rPr>
              <a:t>. </a:t>
            </a:r>
            <a:r>
              <a:rPr dirty="0" err="1">
                <a:latin typeface="Gilroy Bold" panose="00000800000000000000" pitchFamily="50" charset="0"/>
              </a:rPr>
              <a:t>Pieni</a:t>
            </a:r>
            <a:r>
              <a:rPr dirty="0">
                <a:latin typeface="Gilroy Bold" panose="00000800000000000000" pitchFamily="50" charset="0"/>
              </a:rPr>
              <a:t> </a:t>
            </a:r>
            <a:r>
              <a:rPr dirty="0" err="1">
                <a:latin typeface="Gilroy Bold" panose="00000800000000000000" pitchFamily="50" charset="0"/>
              </a:rPr>
              <a:t>palkka</a:t>
            </a:r>
            <a:r>
              <a:rPr dirty="0">
                <a:latin typeface="Gilroy Bold" panose="00000800000000000000" pitchFamily="50" charset="0"/>
              </a:rPr>
              <a:t>. </a:t>
            </a:r>
            <a:r>
              <a:rPr dirty="0" err="1">
                <a:latin typeface="Gilroy Bold" panose="00000800000000000000" pitchFamily="50" charset="0"/>
              </a:rPr>
              <a:t>Palkkoja</a:t>
            </a:r>
            <a:r>
              <a:rPr dirty="0">
                <a:latin typeface="Gilroy Bold" panose="00000800000000000000" pitchFamily="50" charset="0"/>
              </a:rPr>
              <a:t> on </a:t>
            </a:r>
            <a:r>
              <a:rPr dirty="0" err="1">
                <a:latin typeface="Gilroy Bold" panose="00000800000000000000" pitchFamily="50" charset="0"/>
              </a:rPr>
              <a:t>useassa</a:t>
            </a:r>
            <a:r>
              <a:rPr dirty="0">
                <a:latin typeface="Gilroy Bold" panose="00000800000000000000" pitchFamily="50" charset="0"/>
              </a:rPr>
              <a:t> </a:t>
            </a:r>
            <a:r>
              <a:rPr dirty="0" err="1">
                <a:latin typeface="Gilroy Bold" panose="00000800000000000000" pitchFamily="50" charset="0"/>
              </a:rPr>
              <a:t>tapauksessa</a:t>
            </a:r>
            <a:r>
              <a:rPr dirty="0">
                <a:latin typeface="Gilroy Bold" panose="00000800000000000000" pitchFamily="50" charset="0"/>
              </a:rPr>
              <a:t> </a:t>
            </a:r>
            <a:r>
              <a:rPr dirty="0" err="1">
                <a:latin typeface="Gilroy Bold" panose="00000800000000000000" pitchFamily="50" charset="0"/>
              </a:rPr>
              <a:t>jätetty</a:t>
            </a:r>
            <a:r>
              <a:rPr dirty="0">
                <a:latin typeface="Gilroy Bold" panose="00000800000000000000" pitchFamily="50" charset="0"/>
              </a:rPr>
              <a:t> </a:t>
            </a:r>
            <a:r>
              <a:rPr dirty="0" err="1">
                <a:latin typeface="Gilroy Bold" panose="00000800000000000000" pitchFamily="50" charset="0"/>
              </a:rPr>
              <a:t>maksamatta</a:t>
            </a:r>
            <a:r>
              <a:rPr dirty="0">
                <a:latin typeface="Gilroy Bold" panose="00000800000000000000" pitchFamily="50" charset="0"/>
              </a:rPr>
              <a:t>. </a:t>
            </a:r>
            <a:r>
              <a:rPr dirty="0" err="1">
                <a:latin typeface="Gilroy Bold" panose="00000800000000000000" pitchFamily="50" charset="0"/>
              </a:rPr>
              <a:t>Asumisesta</a:t>
            </a:r>
            <a:r>
              <a:rPr dirty="0">
                <a:latin typeface="Gilroy Bold" panose="00000800000000000000" pitchFamily="50" charset="0"/>
              </a:rPr>
              <a:t> on </a:t>
            </a:r>
            <a:r>
              <a:rPr dirty="0" err="1">
                <a:latin typeface="Gilroy Bold" panose="00000800000000000000" pitchFamily="50" charset="0"/>
              </a:rPr>
              <a:t>pitänyt</a:t>
            </a:r>
            <a:r>
              <a:rPr dirty="0">
                <a:latin typeface="Gilroy Bold" panose="00000800000000000000" pitchFamily="50" charset="0"/>
              </a:rPr>
              <a:t> </a:t>
            </a:r>
            <a:r>
              <a:rPr dirty="0" err="1">
                <a:latin typeface="Gilroy Bold" panose="00000800000000000000" pitchFamily="50" charset="0"/>
              </a:rPr>
              <a:t>maksaa</a:t>
            </a:r>
            <a:r>
              <a:rPr dirty="0">
                <a:latin typeface="Gilroy Bold" panose="00000800000000000000" pitchFamily="50" charset="0"/>
              </a:rPr>
              <a:t>. </a:t>
            </a:r>
            <a:r>
              <a:rPr dirty="0" err="1">
                <a:latin typeface="Gilroy Bold" panose="00000800000000000000" pitchFamily="50" charset="0"/>
              </a:rPr>
              <a:t>Palkoista</a:t>
            </a:r>
            <a:r>
              <a:rPr dirty="0">
                <a:latin typeface="Gilroy Bold" panose="00000800000000000000" pitchFamily="50" charset="0"/>
              </a:rPr>
              <a:t> on </a:t>
            </a:r>
            <a:r>
              <a:rPr dirty="0" err="1">
                <a:latin typeface="Gilroy Bold" panose="00000800000000000000" pitchFamily="50" charset="0"/>
              </a:rPr>
              <a:t>vähennetty</a:t>
            </a:r>
            <a:r>
              <a:rPr dirty="0">
                <a:latin typeface="Gilroy Bold" panose="00000800000000000000" pitchFamily="50" charset="0"/>
              </a:rPr>
              <a:t> </a:t>
            </a:r>
            <a:r>
              <a:rPr dirty="0" err="1">
                <a:latin typeface="Gilroy Bold" panose="00000800000000000000" pitchFamily="50" charset="0"/>
              </a:rPr>
              <a:t>erilaisia</a:t>
            </a:r>
            <a:r>
              <a:rPr dirty="0">
                <a:latin typeface="Gilroy Bold" panose="00000800000000000000" pitchFamily="50" charset="0"/>
              </a:rPr>
              <a:t> </a:t>
            </a:r>
            <a:r>
              <a:rPr dirty="0" err="1">
                <a:latin typeface="Gilroy Bold" panose="00000800000000000000" pitchFamily="50" charset="0"/>
              </a:rPr>
              <a:t>kuluja</a:t>
            </a:r>
            <a:r>
              <a:rPr dirty="0">
                <a:latin typeface="Gilroy Bold" panose="00000800000000000000" pitchFamily="50" charset="0"/>
              </a:rPr>
              <a:t>.</a:t>
            </a:r>
          </a:p>
        </p:txBody>
      </p:sp>
      <p:sp>
        <p:nvSpPr>
          <p:cNvPr id="482" name="Ulkomaalaisia henkilöitä on houkuteltu Suomeen työskentelemään pakkotyötä muistuttavissa olosuhteissa. Uhrit ovat toimineet kevytyrittäjinä tietämättä mitä se tarkoittaa."/>
          <p:cNvSpPr/>
          <p:nvPr/>
        </p:nvSpPr>
        <p:spPr>
          <a:xfrm>
            <a:off x="12445755" y="3289567"/>
            <a:ext cx="4027521" cy="2742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defRPr sz="1800">
                <a:solidFill>
                  <a:srgbClr val="FB2C7E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r>
              <a:rPr dirty="0" err="1">
                <a:latin typeface="Gilroy Bold" panose="00000800000000000000" pitchFamily="50" charset="0"/>
              </a:rPr>
              <a:t>Ulkomaalaisia</a:t>
            </a:r>
            <a:r>
              <a:rPr dirty="0">
                <a:latin typeface="Gilroy Bold" panose="00000800000000000000" pitchFamily="50" charset="0"/>
              </a:rPr>
              <a:t> </a:t>
            </a:r>
            <a:r>
              <a:rPr dirty="0" err="1">
                <a:latin typeface="Gilroy Bold" panose="00000800000000000000" pitchFamily="50" charset="0"/>
              </a:rPr>
              <a:t>henkilöitä</a:t>
            </a:r>
            <a:r>
              <a:rPr dirty="0">
                <a:latin typeface="Gilroy Bold" panose="00000800000000000000" pitchFamily="50" charset="0"/>
              </a:rPr>
              <a:t> on </a:t>
            </a:r>
            <a:r>
              <a:rPr dirty="0" err="1">
                <a:latin typeface="Gilroy Bold" panose="00000800000000000000" pitchFamily="50" charset="0"/>
              </a:rPr>
              <a:t>houkuteltu</a:t>
            </a:r>
            <a:r>
              <a:rPr dirty="0">
                <a:latin typeface="Gilroy Bold" panose="00000800000000000000" pitchFamily="50" charset="0"/>
              </a:rPr>
              <a:t> </a:t>
            </a:r>
            <a:r>
              <a:rPr dirty="0" err="1">
                <a:latin typeface="Gilroy Bold" panose="00000800000000000000" pitchFamily="50" charset="0"/>
              </a:rPr>
              <a:t>Suomeen</a:t>
            </a:r>
            <a:r>
              <a:rPr dirty="0">
                <a:latin typeface="Gilroy Bold" panose="00000800000000000000" pitchFamily="50" charset="0"/>
              </a:rPr>
              <a:t> </a:t>
            </a:r>
            <a:r>
              <a:rPr dirty="0" err="1">
                <a:latin typeface="Gilroy Bold" panose="00000800000000000000" pitchFamily="50" charset="0"/>
              </a:rPr>
              <a:t>työskentelemään</a:t>
            </a:r>
            <a:r>
              <a:rPr dirty="0">
                <a:latin typeface="Gilroy Bold" panose="00000800000000000000" pitchFamily="50" charset="0"/>
              </a:rPr>
              <a:t> </a:t>
            </a:r>
            <a:r>
              <a:rPr dirty="0" err="1">
                <a:latin typeface="Gilroy Bold" panose="00000800000000000000" pitchFamily="50" charset="0"/>
              </a:rPr>
              <a:t>pakkotyötä</a:t>
            </a:r>
            <a:r>
              <a:rPr dirty="0">
                <a:latin typeface="Gilroy Bold" panose="00000800000000000000" pitchFamily="50" charset="0"/>
              </a:rPr>
              <a:t> </a:t>
            </a:r>
            <a:r>
              <a:rPr dirty="0" err="1">
                <a:latin typeface="Gilroy Bold" panose="00000800000000000000" pitchFamily="50" charset="0"/>
              </a:rPr>
              <a:t>muistuttavissa</a:t>
            </a:r>
            <a:r>
              <a:rPr dirty="0">
                <a:latin typeface="Gilroy Bold" panose="00000800000000000000" pitchFamily="50" charset="0"/>
              </a:rPr>
              <a:t> </a:t>
            </a:r>
            <a:r>
              <a:rPr dirty="0" err="1">
                <a:latin typeface="Gilroy Bold" panose="00000800000000000000" pitchFamily="50" charset="0"/>
              </a:rPr>
              <a:t>olosuhteissa</a:t>
            </a:r>
            <a:r>
              <a:rPr dirty="0">
                <a:latin typeface="Gilroy Bold" panose="00000800000000000000" pitchFamily="50" charset="0"/>
              </a:rPr>
              <a:t>. </a:t>
            </a:r>
            <a:r>
              <a:rPr dirty="0" err="1">
                <a:latin typeface="Gilroy Bold" panose="00000800000000000000" pitchFamily="50" charset="0"/>
              </a:rPr>
              <a:t>Uhrit</a:t>
            </a:r>
            <a:r>
              <a:rPr dirty="0">
                <a:latin typeface="Gilroy Bold" panose="00000800000000000000" pitchFamily="50" charset="0"/>
              </a:rPr>
              <a:t> </a:t>
            </a:r>
            <a:r>
              <a:rPr dirty="0" err="1">
                <a:latin typeface="Gilroy Bold" panose="00000800000000000000" pitchFamily="50" charset="0"/>
              </a:rPr>
              <a:t>ovat</a:t>
            </a:r>
            <a:r>
              <a:rPr dirty="0">
                <a:latin typeface="Gilroy Bold" panose="00000800000000000000" pitchFamily="50" charset="0"/>
              </a:rPr>
              <a:t> </a:t>
            </a:r>
            <a:r>
              <a:rPr dirty="0" err="1">
                <a:latin typeface="Gilroy Bold" panose="00000800000000000000" pitchFamily="50" charset="0"/>
              </a:rPr>
              <a:t>toimineet</a:t>
            </a:r>
            <a:r>
              <a:rPr dirty="0">
                <a:latin typeface="Gilroy Bold" panose="00000800000000000000" pitchFamily="50" charset="0"/>
              </a:rPr>
              <a:t> </a:t>
            </a:r>
            <a:r>
              <a:rPr dirty="0" err="1">
                <a:latin typeface="Gilroy Bold" panose="00000800000000000000" pitchFamily="50" charset="0"/>
              </a:rPr>
              <a:t>kevytyrittäjinä</a:t>
            </a:r>
            <a:r>
              <a:rPr dirty="0">
                <a:latin typeface="Gilroy Bold" panose="00000800000000000000" pitchFamily="50" charset="0"/>
              </a:rPr>
              <a:t> </a:t>
            </a:r>
            <a:r>
              <a:rPr dirty="0" err="1">
                <a:latin typeface="Gilroy Bold" panose="00000800000000000000" pitchFamily="50" charset="0"/>
              </a:rPr>
              <a:t>tietämättä</a:t>
            </a:r>
            <a:r>
              <a:rPr dirty="0">
                <a:latin typeface="Gilroy Bold" panose="00000800000000000000" pitchFamily="50" charset="0"/>
              </a:rPr>
              <a:t> </a:t>
            </a:r>
            <a:r>
              <a:rPr dirty="0" err="1">
                <a:latin typeface="Gilroy Bold" panose="00000800000000000000" pitchFamily="50" charset="0"/>
              </a:rPr>
              <a:t>mitä</a:t>
            </a:r>
            <a:r>
              <a:rPr dirty="0">
                <a:latin typeface="Gilroy Bold" panose="00000800000000000000" pitchFamily="50" charset="0"/>
              </a:rPr>
              <a:t> se </a:t>
            </a:r>
            <a:r>
              <a:rPr dirty="0" err="1">
                <a:latin typeface="Gilroy Bold" panose="00000800000000000000" pitchFamily="50" charset="0"/>
              </a:rPr>
              <a:t>tarkoittaa</a:t>
            </a:r>
            <a:r>
              <a:rPr dirty="0">
                <a:latin typeface="Gilroy Bold" panose="00000800000000000000" pitchFamily="50" charset="0"/>
              </a:rPr>
              <a:t>.</a:t>
            </a:r>
          </a:p>
        </p:txBody>
      </p:sp>
      <p:sp>
        <p:nvSpPr>
          <p:cNvPr id="483" name="10 on Viron ja yksi Suomen kansalainen. Toiminnan johtohenkilöitä ja taustavaikuttajia on Virossa luokiteltu järjestäytyneessä rikollisryhmässä toimineiksi henkilöiksi"/>
          <p:cNvSpPr/>
          <p:nvPr/>
        </p:nvSpPr>
        <p:spPr>
          <a:xfrm>
            <a:off x="8033666" y="3289567"/>
            <a:ext cx="4024888" cy="2088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defRPr sz="1800">
                <a:solidFill>
                  <a:srgbClr val="FB2C7E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r>
              <a:rPr dirty="0">
                <a:latin typeface="Gilroy Bold" panose="00000800000000000000" pitchFamily="50" charset="0"/>
              </a:rPr>
              <a:t>10 on </a:t>
            </a:r>
            <a:r>
              <a:rPr dirty="0" err="1">
                <a:latin typeface="Gilroy Bold" panose="00000800000000000000" pitchFamily="50" charset="0"/>
              </a:rPr>
              <a:t>Viron</a:t>
            </a:r>
            <a:r>
              <a:rPr dirty="0">
                <a:latin typeface="Gilroy Bold" panose="00000800000000000000" pitchFamily="50" charset="0"/>
              </a:rPr>
              <a:t> ja </a:t>
            </a:r>
            <a:r>
              <a:rPr dirty="0" err="1">
                <a:latin typeface="Gilroy Bold" panose="00000800000000000000" pitchFamily="50" charset="0"/>
              </a:rPr>
              <a:t>yksi</a:t>
            </a:r>
            <a:r>
              <a:rPr dirty="0">
                <a:latin typeface="Gilroy Bold" panose="00000800000000000000" pitchFamily="50" charset="0"/>
              </a:rPr>
              <a:t> </a:t>
            </a:r>
            <a:r>
              <a:rPr dirty="0" err="1">
                <a:latin typeface="Gilroy Bold" panose="00000800000000000000" pitchFamily="50" charset="0"/>
              </a:rPr>
              <a:t>Suomen</a:t>
            </a:r>
            <a:r>
              <a:rPr dirty="0">
                <a:latin typeface="Gilroy Bold" panose="00000800000000000000" pitchFamily="50" charset="0"/>
              </a:rPr>
              <a:t> </a:t>
            </a:r>
            <a:r>
              <a:rPr dirty="0" err="1">
                <a:latin typeface="Gilroy Bold" panose="00000800000000000000" pitchFamily="50" charset="0"/>
              </a:rPr>
              <a:t>kansalainen</a:t>
            </a:r>
            <a:r>
              <a:rPr dirty="0">
                <a:latin typeface="Gilroy Bold" panose="00000800000000000000" pitchFamily="50" charset="0"/>
              </a:rPr>
              <a:t>. </a:t>
            </a:r>
            <a:r>
              <a:rPr dirty="0" err="1">
                <a:latin typeface="Gilroy Bold" panose="00000800000000000000" pitchFamily="50" charset="0"/>
              </a:rPr>
              <a:t>Toiminnan</a:t>
            </a:r>
            <a:r>
              <a:rPr dirty="0">
                <a:latin typeface="Gilroy Bold" panose="00000800000000000000" pitchFamily="50" charset="0"/>
              </a:rPr>
              <a:t> </a:t>
            </a:r>
            <a:r>
              <a:rPr dirty="0" err="1">
                <a:latin typeface="Gilroy Bold" panose="00000800000000000000" pitchFamily="50" charset="0"/>
              </a:rPr>
              <a:t>johtohenkilöitä</a:t>
            </a:r>
            <a:r>
              <a:rPr dirty="0">
                <a:latin typeface="Gilroy Bold" panose="00000800000000000000" pitchFamily="50" charset="0"/>
              </a:rPr>
              <a:t> ja </a:t>
            </a:r>
            <a:r>
              <a:rPr dirty="0" err="1">
                <a:latin typeface="Gilroy Bold" panose="00000800000000000000" pitchFamily="50" charset="0"/>
              </a:rPr>
              <a:t>taustavaikuttajia</a:t>
            </a:r>
            <a:r>
              <a:rPr dirty="0">
                <a:latin typeface="Gilroy Bold" panose="00000800000000000000" pitchFamily="50" charset="0"/>
              </a:rPr>
              <a:t> on </a:t>
            </a:r>
            <a:r>
              <a:rPr dirty="0" err="1">
                <a:latin typeface="Gilroy Bold" panose="00000800000000000000" pitchFamily="50" charset="0"/>
              </a:rPr>
              <a:t>Virossa</a:t>
            </a:r>
            <a:r>
              <a:rPr dirty="0">
                <a:latin typeface="Gilroy Bold" panose="00000800000000000000" pitchFamily="50" charset="0"/>
              </a:rPr>
              <a:t> </a:t>
            </a:r>
            <a:r>
              <a:rPr dirty="0" err="1">
                <a:latin typeface="Gilroy Bold" panose="00000800000000000000" pitchFamily="50" charset="0"/>
              </a:rPr>
              <a:t>luokiteltu</a:t>
            </a:r>
            <a:r>
              <a:rPr dirty="0">
                <a:latin typeface="Gilroy Bold" panose="00000800000000000000" pitchFamily="50" charset="0"/>
              </a:rPr>
              <a:t> </a:t>
            </a:r>
            <a:r>
              <a:rPr dirty="0" err="1">
                <a:latin typeface="Gilroy Bold" panose="00000800000000000000" pitchFamily="50" charset="0"/>
              </a:rPr>
              <a:t>järjestäytyneessä</a:t>
            </a:r>
            <a:r>
              <a:rPr dirty="0">
                <a:latin typeface="Gilroy Bold" panose="00000800000000000000" pitchFamily="50" charset="0"/>
              </a:rPr>
              <a:t> </a:t>
            </a:r>
            <a:r>
              <a:rPr dirty="0" err="1">
                <a:latin typeface="Gilroy Bold" panose="00000800000000000000" pitchFamily="50" charset="0"/>
              </a:rPr>
              <a:t>rikollisryhmässä</a:t>
            </a:r>
            <a:r>
              <a:rPr dirty="0">
                <a:latin typeface="Gilroy Bold" panose="00000800000000000000" pitchFamily="50" charset="0"/>
              </a:rPr>
              <a:t> </a:t>
            </a:r>
            <a:r>
              <a:rPr dirty="0" err="1">
                <a:latin typeface="Gilroy Bold" panose="00000800000000000000" pitchFamily="50" charset="0"/>
              </a:rPr>
              <a:t>toimineiksi</a:t>
            </a:r>
            <a:r>
              <a:rPr dirty="0">
                <a:latin typeface="Gilroy Bold" panose="00000800000000000000" pitchFamily="50" charset="0"/>
              </a:rPr>
              <a:t> </a:t>
            </a:r>
            <a:r>
              <a:rPr dirty="0" err="1">
                <a:latin typeface="Gilroy Bold" panose="00000800000000000000" pitchFamily="50" charset="0"/>
              </a:rPr>
              <a:t>henkilöiksi</a:t>
            </a:r>
            <a:endParaRPr dirty="0">
              <a:latin typeface="Gilroy Bold" panose="00000800000000000000" pitchFamily="50" charset="0"/>
            </a:endParaRPr>
          </a:p>
        </p:txBody>
      </p:sp>
      <p:sp>
        <p:nvSpPr>
          <p:cNvPr id="484" name="Asianomistajat eivät välttämättä tiedä joutuneensa rikoksen uhriksi.…"/>
          <p:cNvSpPr/>
          <p:nvPr/>
        </p:nvSpPr>
        <p:spPr>
          <a:xfrm>
            <a:off x="13789131" y="8581641"/>
            <a:ext cx="4027522" cy="4219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pPr>
              <a:defRPr sz="2000">
                <a:solidFill>
                  <a:srgbClr val="FB2C7E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rPr>
                <a:latin typeface="Gilroy Bold" panose="00000800000000000000" pitchFamily="50" charset="0"/>
              </a:rPr>
              <a:t>Asianomistajat eivät välttämättä tiedä joutuneensa rikoksen uhriksi.</a:t>
            </a:r>
          </a:p>
          <a:p>
            <a:pPr>
              <a:defRPr sz="2000">
                <a:solidFill>
                  <a:srgbClr val="FB2C7E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rPr>
                <a:latin typeface="Gilroy Bold" panose="00000800000000000000" pitchFamily="50" charset="0"/>
              </a:rPr>
              <a:t>Kotimaahansa palanneiden uhrien tavoittaminen on  haastavaa.</a:t>
            </a:r>
          </a:p>
          <a:p>
            <a:pPr>
              <a:defRPr sz="2000">
                <a:solidFill>
                  <a:srgbClr val="FB2C7E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rPr>
                <a:latin typeface="Gilroy Bold" panose="00000800000000000000" pitchFamily="50" charset="0"/>
              </a:rPr>
              <a:t>Osaan työntekijöistä on kohdistettu väkivaltaa ja sillä uhkailua.</a:t>
            </a:r>
          </a:p>
        </p:txBody>
      </p:sp>
      <p:sp>
        <p:nvSpPr>
          <p:cNvPr id="485" name="Työntekijöiden  välityspalvelu"/>
          <p:cNvSpPr/>
          <p:nvPr/>
        </p:nvSpPr>
        <p:spPr>
          <a:xfrm>
            <a:off x="12445755" y="1441546"/>
            <a:ext cx="4027521" cy="1159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pPr>
              <a:defRPr sz="1800">
                <a:solidFill>
                  <a:srgbClr val="FB2C7E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rPr dirty="0" err="1">
                <a:latin typeface="Gilroy Bold" panose="00000800000000000000" pitchFamily="50" charset="0"/>
              </a:rPr>
              <a:t>Työntekijöiden</a:t>
            </a:r>
            <a:r>
              <a:rPr dirty="0">
                <a:latin typeface="Gilroy Bold" panose="00000800000000000000" pitchFamily="50" charset="0"/>
              </a:rPr>
              <a:t> </a:t>
            </a:r>
            <a:br>
              <a:rPr dirty="0">
                <a:latin typeface="Gilroy Bold" panose="00000800000000000000" pitchFamily="50" charset="0"/>
              </a:rPr>
            </a:br>
            <a:r>
              <a:rPr dirty="0" err="1">
                <a:latin typeface="Gilroy Bold" panose="00000800000000000000" pitchFamily="50" charset="0"/>
              </a:rPr>
              <a:t>välityspalvelu</a:t>
            </a:r>
            <a:endParaRPr dirty="0">
              <a:latin typeface="Gilroy Bold" panose="00000800000000000000" pitchFamily="50" charset="0"/>
            </a:endParaRPr>
          </a:p>
        </p:txBody>
      </p:sp>
      <p:pic>
        <p:nvPicPr>
          <p:cNvPr id="486" name="Screenshot 2023-05-07 at 23.08.06.png" descr="Screenshot 2023-05-07 at 23.08.06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20707053">
            <a:off x="72037" y="1528994"/>
            <a:ext cx="8234674" cy="3455302"/>
          </a:xfrm>
          <a:prstGeom prst="rect">
            <a:avLst/>
          </a:prstGeom>
          <a:effectLst>
            <a:outerShdw blurRad="38100" dist="88084" dir="5400000" rotWithShape="0">
              <a:srgbClr val="000000">
                <a:alpha val="50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E4D6BC-63D5-5ADD-22D6-621CE4004714}"/>
              </a:ext>
            </a:extLst>
          </p:cNvPr>
          <p:cNvSpPr txBox="1"/>
          <p:nvPr/>
        </p:nvSpPr>
        <p:spPr>
          <a:xfrm>
            <a:off x="763284" y="5913130"/>
            <a:ext cx="5999708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i-FI" sz="2400" u="sng" dirty="0">
                <a:solidFill>
                  <a:srgbClr val="0000FF"/>
                </a:solidFill>
                <a:effectLst/>
                <a:latin typeface="Gilroy" panose="00000500000000000000" pitchFamily="50" charset="0"/>
                <a:ea typeface="Calibri" panose="020F0502020204030204" pitchFamily="34" charset="0"/>
                <a:hlinkClick r:id="rId4"/>
              </a:rPr>
              <a:t>https://poliisi.fi/-/krp-selvitti-torkeita-ihmiskaupparikosepailyja-rakennusalalla</a:t>
            </a:r>
            <a:endParaRPr lang="en-GB" sz="2400" dirty="0">
              <a:latin typeface="Gilroy" panose="00000500000000000000" pitchFamily="50" charset="0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2887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ELECT-THB - WP3 D 3.2. D13 Visualisation tool - Presentation</Template>
  <TotalTime>422</TotalTime>
  <Words>221</Words>
  <Application>Microsoft Office PowerPoint</Application>
  <PresentationFormat>Mukautettu</PresentationFormat>
  <Paragraphs>51</Paragraphs>
  <Slides>4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11" baseType="lpstr">
      <vt:lpstr>Gilroy</vt:lpstr>
      <vt:lpstr>Gilroy Bold</vt:lpstr>
      <vt:lpstr>Gilroy ExtraBold</vt:lpstr>
      <vt:lpstr>Helvetica</vt:lpstr>
      <vt:lpstr>Helvetica Light</vt:lpstr>
      <vt:lpstr>Helvetica Neue</vt:lpstr>
      <vt:lpstr>White</vt:lpstr>
      <vt:lpstr>ELECT-THB Visuaalinen työkalu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ELECT-THB  WP3 D 3.2. D13  Visualisation tool</dc:title>
  <dc:creator>Anikina Aleksandra (HEUNI)</dc:creator>
  <cp:lastModifiedBy>Pääkkönen Aili (HEUNI)</cp:lastModifiedBy>
  <cp:revision>25</cp:revision>
  <dcterms:created xsi:type="dcterms:W3CDTF">2023-05-30T07:52:39Z</dcterms:created>
  <dcterms:modified xsi:type="dcterms:W3CDTF">2024-01-11T09:02:30Z</dcterms:modified>
</cp:coreProperties>
</file>